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4" r:id="rId46"/>
    <p:sldId id="306" r:id="rId47"/>
    <p:sldId id="308" r:id="rId48"/>
    <p:sldId id="309" r:id="rId49"/>
    <p:sldId id="310" r:id="rId50"/>
    <p:sldId id="312" r:id="rId51"/>
    <p:sldId id="313" r:id="rId52"/>
    <p:sldId id="314" r:id="rId53"/>
    <p:sldId id="315" r:id="rId54"/>
    <p:sldId id="316" r:id="rId55"/>
    <p:sldId id="317" r:id="rId56"/>
    <p:sldId id="318" r:id="rId57"/>
    <p:sldId id="319"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702" autoAdjust="0"/>
  </p:normalViewPr>
  <p:slideViewPr>
    <p:cSldViewPr snapToGrid="0" snapToObjects="1">
      <p:cViewPr varScale="1">
        <p:scale>
          <a:sx n="129" d="100"/>
          <a:sy n="129" d="100"/>
        </p:scale>
        <p:origin x="200" y="53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Add alt text to images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2/13/24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and.netlify.app/viz/tdist/?cite=true"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and.netlify.app/viz/tdist/?cite=true"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i.org/10.1037/tmb000005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A11B2-ADCE-5444-BCAC-E95A3A81073E}"/>
              </a:ext>
            </a:extLst>
          </p:cNvPr>
          <p:cNvPicPr>
            <a:picLocks noChangeAspect="1"/>
          </p:cNvPicPr>
          <p:nvPr/>
        </p:nvPicPr>
        <p:blipFill>
          <a:blip r:embed="rId2"/>
          <a:stretch>
            <a:fillRect/>
          </a:stretch>
        </p:blipFill>
        <p:spPr>
          <a:xfrm>
            <a:off x="1371600" y="228600"/>
            <a:ext cx="7715250" cy="5143500"/>
          </a:xfrm>
          <a:prstGeom prst="rect">
            <a:avLst/>
          </a:prstGeom>
        </p:spPr>
      </p:pic>
      <p:sp>
        <p:nvSpPr>
          <p:cNvPr id="3" name="Subtitle 2"/>
          <p:cNvSpPr>
            <a:spLocks noGrp="1"/>
          </p:cNvSpPr>
          <p:nvPr>
            <p:ph type="subTitle" idx="1"/>
          </p:nvPr>
        </p:nvSpPr>
        <p:spPr>
          <a:xfrm>
            <a:off x="-880534" y="2143125"/>
            <a:ext cx="6400800" cy="1314450"/>
          </a:xfrm>
        </p:spPr>
        <p:txBody>
          <a:bodyPr/>
          <a:lstStyle/>
          <a:p>
            <a:pPr marL="0" lvl="0" indent="0">
              <a:buNone/>
            </a:pPr>
            <a:br>
              <a:rPr dirty="0"/>
            </a:br>
            <a:br>
              <a:rPr dirty="0"/>
            </a:br>
            <a:r>
              <a:rPr dirty="0"/>
              <a:t>Martina </a:t>
            </a:r>
            <a:r>
              <a:rPr dirty="0" err="1"/>
              <a:t>Sladekova</a:t>
            </a:r>
            <a:endParaRPr dirty="0"/>
          </a:p>
        </p:txBody>
      </p:sp>
      <p:sp>
        <p:nvSpPr>
          <p:cNvPr id="5" name="TextBox 4">
            <a:extLst>
              <a:ext uri="{FF2B5EF4-FFF2-40B4-BE49-F238E27FC236}">
                <a16:creationId xmlns:a16="http://schemas.microsoft.com/office/drawing/2014/main" id="{8A090101-7B1D-A746-85E7-D90E0C52B4CE}"/>
              </a:ext>
            </a:extLst>
          </p:cNvPr>
          <p:cNvSpPr txBox="1"/>
          <p:nvPr/>
        </p:nvSpPr>
        <p:spPr>
          <a:xfrm>
            <a:off x="1058333" y="817424"/>
            <a:ext cx="5733035" cy="1754326"/>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Uncertainty, standard errors and confidence intervals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Let’s practice (1)</a:t>
            </a:r>
          </a:p>
        </p:txBody>
      </p:sp>
      <p:sp>
        <p:nvSpPr>
          <p:cNvPr id="4" name="Text Placeholder 3"/>
          <p:cNvSpPr>
            <a:spLocks noGrp="1"/>
          </p:cNvSpPr>
          <p:nvPr>
            <p:ph type="body" sz="half" idx="2"/>
          </p:nvPr>
        </p:nvSpPr>
        <p:spPr/>
        <p:txBody>
          <a:bodyPr/>
          <a:lstStyle/>
          <a:p>
            <a:pPr marL="0" lvl="0" indent="0">
              <a:buNone/>
            </a:pPr>
            <a:r>
              <a:rPr b="1"/>
              <a:t>Example 1:</a:t>
            </a:r>
            <a:r>
              <a:t> Average individual drinks 730 cups of coffee per year. John drinks 1100 cups of coffee per year. Is John in top 5% of the distribution (shaded)?</a:t>
            </a:r>
          </a:p>
        </p:txBody>
      </p:sp>
      <p:pic>
        <p:nvPicPr>
          <p:cNvPr id="3" name="Picture 1" descr="lecture_03_files/figure-pptx/unnamed-chunk-8-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Let’s practice (2)</a:t>
            </a:r>
          </a:p>
        </p:txBody>
      </p:sp>
      <p:sp>
        <p:nvSpPr>
          <p:cNvPr id="4" name="Text Placeholder 3"/>
          <p:cNvSpPr>
            <a:spLocks noGrp="1"/>
          </p:cNvSpPr>
          <p:nvPr>
            <p:ph type="body" sz="half" idx="2"/>
          </p:nvPr>
        </p:nvSpPr>
        <p:spPr/>
        <p:txBody>
          <a:bodyPr/>
          <a:lstStyle/>
          <a:p>
            <a:pPr marL="0" lvl="0" indent="0">
              <a:buNone/>
            </a:pPr>
            <a:r>
              <a:rPr b="1"/>
              <a:t>Example 2:</a:t>
            </a:r>
            <a:r>
              <a:t> A critical value for top 5% on an anxiety scale is 23.5. A study participant receives a score of 19. Are they in the top 5%?</a:t>
            </a:r>
          </a:p>
        </p:txBody>
      </p:sp>
      <p:pic>
        <p:nvPicPr>
          <p:cNvPr id="3" name="Picture 1" descr="lecture_03_files/figure-pptx/unnamed-chunk-9-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Let’s practice (2)</a:t>
            </a:r>
          </a:p>
        </p:txBody>
      </p:sp>
      <p:sp>
        <p:nvSpPr>
          <p:cNvPr id="4" name="Text Placeholder 3"/>
          <p:cNvSpPr>
            <a:spLocks noGrp="1"/>
          </p:cNvSpPr>
          <p:nvPr>
            <p:ph type="body" sz="half" idx="2"/>
          </p:nvPr>
        </p:nvSpPr>
        <p:spPr/>
        <p:txBody>
          <a:bodyPr/>
          <a:lstStyle/>
          <a:p>
            <a:pPr marL="0" lvl="0" indent="0">
              <a:buNone/>
            </a:pPr>
            <a:r>
              <a:rPr b="1"/>
              <a:t>Example 2:</a:t>
            </a:r>
            <a:r>
              <a:t> A critical value for top 5% on an anxiety scale is 23.5. A study participant receives a score of 19. Are they in the top 5%?</a:t>
            </a:r>
          </a:p>
        </p:txBody>
      </p:sp>
      <p:pic>
        <p:nvPicPr>
          <p:cNvPr id="3" name="Picture 1" descr="lecture_03_files/figure-pptx/unnamed-chunk-10-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Roadmap!</a:t>
            </a:r>
          </a:p>
        </p:txBody>
      </p:sp>
      <p:pic>
        <p:nvPicPr>
          <p:cNvPr id="3" name="Picture 1" descr="lecture_03_materials/and_roadmap.002.png"/>
          <p:cNvPicPr>
            <a:picLocks noGrp="1" noChangeAspect="1"/>
          </p:cNvPicPr>
          <p:nvPr/>
        </p:nvPicPr>
        <p:blipFill>
          <a:blip r:embed="rId2"/>
          <a:stretch>
            <a:fillRect/>
          </a:stretch>
        </p:blipFill>
        <p:spPr bwMode="auto">
          <a:xfrm>
            <a:off x="899583" y="808952"/>
            <a:ext cx="7344833" cy="4128569"/>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Uncertainty in estimation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Population distribution is often unknown</a:t>
            </a:r>
          </a:p>
        </p:txBody>
      </p:sp>
      <p:sp>
        <p:nvSpPr>
          <p:cNvPr id="3" name="Content Placeholder 2"/>
          <p:cNvSpPr>
            <a:spLocks noGrp="1"/>
          </p:cNvSpPr>
          <p:nvPr>
            <p:ph idx="1"/>
          </p:nvPr>
        </p:nvSpPr>
        <p:spPr/>
        <p:txBody>
          <a:bodyPr>
            <a:normAutofit fontScale="92500" lnSpcReduction="10000"/>
          </a:bodyPr>
          <a:lstStyle/>
          <a:p>
            <a:pPr lvl="0"/>
            <a:r>
              <a:t>Last week - example of a population distribution with known mean and </a:t>
            </a:r>
            <a:r>
              <a:rPr i="1"/>
              <a:t>SD</a:t>
            </a:r>
          </a:p>
          <a:p>
            <a:pPr lvl="0"/>
            <a:r>
              <a:t>In research - the setup is often the other way around. We </a:t>
            </a:r>
            <a:r>
              <a:rPr i="1"/>
              <a:t>don’t</a:t>
            </a:r>
            <a:r>
              <a:t> know what the population distribution looks like, and we’re trying to figure this out from our sample.</a:t>
            </a:r>
          </a:p>
          <a:p>
            <a:pPr marL="685800" lvl="1" indent="-342900">
              <a:buAutoNum type="arabicPeriod"/>
            </a:pPr>
            <a:r>
              <a:t>Collect a </a:t>
            </a:r>
            <a:r>
              <a:rPr b="1"/>
              <a:t>random sample</a:t>
            </a:r>
          </a:p>
          <a:p>
            <a:pPr marL="685800" lvl="1" indent="-342900">
              <a:buAutoNum type="arabicPeriod"/>
            </a:pPr>
            <a:r>
              <a:t>Measure the individuals in our sample on some variable (e.g. social events attended, anxiety scores, time spent on social media, stress levels… )</a:t>
            </a:r>
          </a:p>
          <a:p>
            <a:pPr marL="685800" lvl="1" indent="-342900">
              <a:buAutoNum type="arabicPeriod"/>
            </a:pPr>
            <a:r>
              <a:t>Calculate mean and SD of the sample and use to infer what the population distribution could look like (i.e. we want to </a:t>
            </a:r>
            <a:r>
              <a:rPr b="1"/>
              <a:t>generalise</a:t>
            </a:r>
            <a: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Population distribution is often unknown</a:t>
            </a:r>
          </a:p>
        </p:txBody>
      </p:sp>
      <p:sp>
        <p:nvSpPr>
          <p:cNvPr id="3" name="Content Placeholder 2"/>
          <p:cNvSpPr>
            <a:spLocks noGrp="1"/>
          </p:cNvSpPr>
          <p:nvPr>
            <p:ph idx="1"/>
          </p:nvPr>
        </p:nvSpPr>
        <p:spPr/>
        <p:txBody>
          <a:bodyPr/>
          <a:lstStyle/>
          <a:p>
            <a:pPr lvl="0"/>
            <a:r>
              <a:rPr b="1"/>
              <a:t>THE PROBLEM:</a:t>
            </a:r>
            <a:r>
              <a:t> Each time we take a sample, we get different values</a:t>
            </a:r>
          </a:p>
          <a:p>
            <a:pPr lvl="0"/>
            <a:r>
              <a:t>So there is </a:t>
            </a:r>
            <a:r>
              <a:rPr b="1"/>
              <a:t>uncertainty</a:t>
            </a:r>
            <a:r>
              <a:t> around how close the sample mean is to the true population value.</a:t>
            </a:r>
          </a:p>
          <a:p>
            <a:pPr lvl="0"/>
            <a:r>
              <a:rPr b="1"/>
              <a:t>Standard errors</a:t>
            </a:r>
            <a:r>
              <a:t> and </a:t>
            </a:r>
            <a:r>
              <a:rPr b="1"/>
              <a:t>confidence intervals</a:t>
            </a:r>
            <a:r>
              <a:t> are tools we use to quantify that uncertainty.</a:t>
            </a:r>
          </a:p>
          <a:p>
            <a:pPr marL="0" lvl="0" indent="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Sampling from populations</a:t>
            </a:r>
          </a:p>
        </p:txBody>
      </p:sp>
      <p:sp>
        <p:nvSpPr>
          <p:cNvPr id="3" name="Content Placeholder 2"/>
          <p:cNvSpPr>
            <a:spLocks noGrp="1"/>
          </p:cNvSpPr>
          <p:nvPr>
            <p:ph idx="1"/>
          </p:nvPr>
        </p:nvSpPr>
        <p:spPr/>
        <p:txBody>
          <a:bodyPr/>
          <a:lstStyle/>
          <a:p>
            <a:pPr lvl="0"/>
            <a:r>
              <a:t>We want to learn something about the population</a:t>
            </a:r>
          </a:p>
          <a:p>
            <a:pPr lvl="0"/>
            <a:r>
              <a:t>But we only have access to a sample (often a small one)</a:t>
            </a:r>
          </a:p>
          <a:p>
            <a:pPr lvl="0"/>
            <a:r>
              <a:t>The sample </a:t>
            </a:r>
            <a:r>
              <a:rPr b="1"/>
              <a:t>estimate</a:t>
            </a:r>
            <a:r>
              <a:t> is our best guess</a:t>
            </a:r>
          </a:p>
          <a:p>
            <a:pPr marL="0" lvl="0" indent="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08618"/>
            <a:ext cx="8229600" cy="3394472"/>
          </a:xfrm>
        </p:spPr>
        <p:txBody>
          <a:bodyPr/>
          <a:lstStyle/>
          <a:p>
            <a:pPr marL="1270000" lvl="0" indent="0">
              <a:buNone/>
            </a:pPr>
            <a:r>
              <a:rPr sz="2000" b="1" dirty="0"/>
              <a:t>What is an </a:t>
            </a:r>
            <a:r>
              <a:rPr sz="2000" b="1" i="1" dirty="0"/>
              <a:t>estimate</a:t>
            </a:r>
            <a:r>
              <a:rPr sz="2000" b="1" dirty="0"/>
              <a:t>?</a:t>
            </a:r>
          </a:p>
          <a:p>
            <a:pPr marL="1270000" lvl="0" indent="0">
              <a:buNone/>
            </a:pPr>
            <a:r>
              <a:rPr sz="2000" dirty="0"/>
              <a:t>An estimate can take many different forms. For example, we might be interested in comparing groups, in which case the </a:t>
            </a:r>
            <a:r>
              <a:rPr sz="2000" b="1" dirty="0"/>
              <a:t>estimate</a:t>
            </a:r>
            <a:r>
              <a:rPr sz="2000" dirty="0"/>
              <a:t> can be the </a:t>
            </a:r>
            <a:r>
              <a:rPr sz="2000" b="1" dirty="0"/>
              <a:t>difference in group means</a:t>
            </a:r>
            <a:r>
              <a:rPr sz="2000" dirty="0"/>
              <a:t> on some variable of interest. Or we might want to know whether two variables are associated, where the estimate is some </a:t>
            </a:r>
            <a:r>
              <a:rPr sz="2000" b="1" dirty="0"/>
              <a:t>measure of association</a:t>
            </a:r>
            <a:r>
              <a:rPr sz="2000" dirty="0"/>
              <a:t> (e.g. a correlation coefficient, or a </a:t>
            </a:r>
            <a:r>
              <a:rPr sz="2000" i="1" dirty="0"/>
              <a:t>b</a:t>
            </a:r>
            <a:r>
              <a:rPr sz="2000" dirty="0"/>
              <a:t> value which will be covered later in the term).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3394472"/>
          </a:xfrm>
        </p:spPr>
        <p:txBody>
          <a:bodyPr>
            <a:normAutofit lnSpcReduction="10000"/>
          </a:bodyPr>
          <a:lstStyle/>
          <a:p>
            <a:pPr marL="0" lvl="0" indent="0">
              <a:spcBef>
                <a:spcPts val="3000"/>
              </a:spcBef>
              <a:buNone/>
            </a:pPr>
            <a:r>
              <a:rPr b="1" dirty="0"/>
              <a:t>Some average facts</a:t>
            </a:r>
          </a:p>
          <a:p>
            <a:pPr marL="0" lvl="0" indent="0">
              <a:buNone/>
            </a:pPr>
            <a:r>
              <a:rPr dirty="0"/>
              <a:t>The average person…</a:t>
            </a:r>
          </a:p>
          <a:p>
            <a:pPr lvl="0"/>
            <a:r>
              <a:rPr dirty="0"/>
              <a:t>drinks 730 cups of coffee per year (twice as much for academics, incl. students) ☕</a:t>
            </a:r>
          </a:p>
          <a:p>
            <a:pPr lvl="0"/>
            <a:r>
              <a:rPr dirty="0"/>
              <a:t>spends 192 minutes a day watching TV 📺</a:t>
            </a:r>
          </a:p>
          <a:p>
            <a:pPr lvl="0"/>
            <a:r>
              <a:rPr dirty="0"/>
              <a:t>eats 250 cloves of garlic per year 🧄</a:t>
            </a:r>
          </a:p>
          <a:p>
            <a:pPr lvl="0"/>
            <a:r>
              <a:rPr dirty="0"/>
              <a:t>takes 3500 steps each day 🚶</a:t>
            </a:r>
          </a:p>
          <a:p>
            <a:pPr lvl="0"/>
            <a:r>
              <a:rPr dirty="0"/>
              <a:t>falls asleep in 7 minutes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Today…</a:t>
            </a:r>
          </a:p>
        </p:txBody>
      </p:sp>
      <p:sp>
        <p:nvSpPr>
          <p:cNvPr id="3" name="Content Placeholder 2"/>
          <p:cNvSpPr>
            <a:spLocks noGrp="1"/>
          </p:cNvSpPr>
          <p:nvPr>
            <p:ph idx="1"/>
          </p:nvPr>
        </p:nvSpPr>
        <p:spPr/>
        <p:txBody>
          <a:bodyPr/>
          <a:lstStyle/>
          <a:p>
            <a:pPr marL="342900" lvl="0" indent="-342900">
              <a:buAutoNum type="arabicPeriod"/>
            </a:pPr>
            <a:r>
              <a:t>Recap of sampling from populations</a:t>
            </a:r>
          </a:p>
          <a:p>
            <a:pPr marL="342900" lvl="0" indent="-342900">
              <a:buAutoNum type="arabicPeriod"/>
            </a:pPr>
            <a:r>
              <a:t>Uncertainty in research and estimation</a:t>
            </a:r>
          </a:p>
          <a:p>
            <a:pPr marL="342900" lvl="0" indent="-342900">
              <a:buAutoNum type="arabicPeriod"/>
            </a:pPr>
            <a:r>
              <a:t>Sampling distribution revisited</a:t>
            </a:r>
          </a:p>
          <a:p>
            <a:pPr marL="342900" lvl="0" indent="-342900">
              <a:buAutoNum type="arabicPeriod"/>
            </a:pPr>
            <a:r>
              <a:t>Standard error of the mean</a:t>
            </a:r>
          </a:p>
          <a:p>
            <a:pPr marL="342900" lvl="0" indent="-342900">
              <a:buAutoNum type="arabicPeriod"/>
            </a:pPr>
            <a:r>
              <a:t>Confidence intervals: what they are, and what they are not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776818"/>
            <a:ext cx="4038600" cy="3394472"/>
          </a:xfrm>
        </p:spPr>
        <p:txBody>
          <a:bodyPr/>
          <a:lstStyle/>
          <a:p>
            <a:pPr marL="0" lvl="0" indent="0">
              <a:spcBef>
                <a:spcPts val="3000"/>
              </a:spcBef>
              <a:buNone/>
            </a:pPr>
            <a:r>
              <a:rPr sz="2000" b="1" dirty="0" err="1"/>
              <a:t>Doomscrolling</a:t>
            </a:r>
            <a:endParaRPr sz="2000" b="1" dirty="0"/>
          </a:p>
          <a:p>
            <a:pPr marL="1270000" lvl="0" indent="0">
              <a:buNone/>
            </a:pPr>
            <a:r>
              <a:rPr sz="2000" dirty="0"/>
              <a:t>“… refers to a unique media habit where social media users persistently attend to negative information in their newsfeeds about crises, disasters, and tragedies.”</a:t>
            </a:r>
          </a:p>
          <a:p>
            <a:pPr marL="1270000" lvl="0" indent="0">
              <a:buNone/>
            </a:pPr>
            <a:r>
              <a:rPr sz="2000" dirty="0"/>
              <a:t>- Sharma, Lee, and Johnson (2022)</a:t>
            </a:r>
          </a:p>
        </p:txBody>
      </p:sp>
      <p:sp>
        <p:nvSpPr>
          <p:cNvPr id="4" name="Content Placeholder 3"/>
          <p:cNvSpPr>
            <a:spLocks noGrp="1"/>
          </p:cNvSpPr>
          <p:nvPr>
            <p:ph sz="half" idx="2"/>
          </p:nvPr>
        </p:nvSpPr>
        <p:spPr/>
        <p:txBody>
          <a:bodyPr/>
          <a:lstStyle/>
          <a:p>
            <a:pPr marL="0" lvl="0" indent="0">
              <a:buNone/>
            </a:pPr>
            <a: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66" y="874514"/>
            <a:ext cx="8229600" cy="3394472"/>
          </a:xfrm>
        </p:spPr>
        <p:txBody>
          <a:bodyPr/>
          <a:lstStyle/>
          <a:p>
            <a:pPr marL="1270000" lvl="0" indent="0">
              <a:buNone/>
            </a:pPr>
            <a:r>
              <a:rPr sz="2000" b="1" dirty="0"/>
              <a:t>Research question…</a:t>
            </a:r>
          </a:p>
          <a:p>
            <a:pPr marL="1270000" lvl="0" indent="0">
              <a:buNone/>
            </a:pPr>
            <a:r>
              <a:rPr sz="2000" dirty="0"/>
              <a:t>How much does an average person </a:t>
            </a:r>
            <a:r>
              <a:rPr sz="2000" dirty="0" err="1"/>
              <a:t>doomscroll</a:t>
            </a:r>
            <a:r>
              <a:rPr sz="2000"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cture_03_materials/css/sampling/sampling.001.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cture_03_materials/css/sampling/sampling.002.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cture_03_materials/css/sampling/sampling.003.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cture_03_materials/css/sampling/sampling.004.png"/>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t>Each time we take a sample, we get a different estimate because we are sampling randomly</a:t>
            </a:r>
          </a:p>
          <a:p>
            <a:pPr marL="1270000" lvl="0" indent="0">
              <a:buNone/>
            </a:pPr>
            <a:r>
              <a:rPr sz="2000" b="1"/>
              <a:t>How do we know if our estimate is accurate and close to the real population value?</a:t>
            </a:r>
          </a:p>
        </p:txBody>
      </p:sp>
      <p:pic>
        <p:nvPicPr>
          <p:cNvPr id="2" name="Picture 1" descr="lecture_03_files/figure-pptx/unnamed-chunk-15-1.png"/>
          <p:cNvPicPr>
            <a:picLocks noGrp="1" noChangeAspect="1"/>
          </p:cNvPicPr>
          <p:nvPr/>
        </p:nvPicPr>
        <p:blipFill>
          <a:blip r:embed="rId2"/>
          <a:stretch>
            <a:fillRect/>
          </a:stretch>
        </p:blipFill>
        <p:spPr bwMode="auto">
          <a:xfrm>
            <a:off x="4800600" y="1193800"/>
            <a:ext cx="3733800" cy="3390900"/>
          </a:xfrm>
          <a:prstGeom prst="rect">
            <a:avLst/>
          </a:prstGeom>
          <a:noFill/>
          <a:ln w="9525">
            <a:noFill/>
            <a:headEnd/>
            <a:tailEnd/>
          </a:ln>
        </p:spPr>
      </p:pic>
      <p:sp>
        <p:nvSpPr>
          <p:cNvPr id="4" name="Content Placeholder 2">
            <a:extLst>
              <a:ext uri="{FF2B5EF4-FFF2-40B4-BE49-F238E27FC236}">
                <a16:creationId xmlns:a16="http://schemas.microsoft.com/office/drawing/2014/main" id="{2C21C9FE-115E-664E-900D-55080B457D55}"/>
              </a:ext>
            </a:extLst>
          </p:cNvPr>
          <p:cNvSpPr txBox="1">
            <a:spLocks/>
          </p:cNvSpPr>
          <p:nvPr/>
        </p:nvSpPr>
        <p:spPr>
          <a:xfrm>
            <a:off x="457200" y="698502"/>
            <a:ext cx="8229600" cy="501649"/>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spcBef>
                <a:spcPts val="3000"/>
              </a:spcBef>
              <a:buFont typeface="Arial"/>
              <a:buNone/>
            </a:pPr>
            <a:r>
              <a:rPr lang="en-GB" b="1"/>
              <a:t>Uncertainty in research and estimation</a:t>
            </a:r>
            <a:endParaRPr lang="en-GB"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lvl="0" indent="0">
              <a:buNone/>
            </a:pPr>
            <a:r>
              <a:t>Each time we take a sample, we get a different estimate.</a:t>
            </a:r>
          </a:p>
          <a:p>
            <a:pPr marL="1270000" lvl="0" indent="0">
              <a:buNone/>
            </a:pPr>
            <a:r>
              <a:rPr sz="2000" b="1"/>
              <a:t>How do we know if our estimate is accurate and close to the real population value?</a:t>
            </a:r>
          </a:p>
          <a:p>
            <a:pPr lvl="0"/>
            <a:r>
              <a:rPr b="1"/>
              <a:t>ANSWER</a:t>
            </a:r>
            <a:r>
              <a:t>: We don’t. We conduct some statistical wizardry and hope for the best.</a:t>
            </a:r>
          </a:p>
        </p:txBody>
      </p:sp>
      <p:pic>
        <p:nvPicPr>
          <p:cNvPr id="2" name="Picture 1" descr="lecture_03_files/figure-pptx/unnamed-chunk-17-1.png"/>
          <p:cNvPicPr>
            <a:picLocks noGrp="1" noChangeAspect="1"/>
          </p:cNvPicPr>
          <p:nvPr/>
        </p:nvPicPr>
        <p:blipFill>
          <a:blip r:embed="rId2"/>
          <a:stretch>
            <a:fillRect/>
          </a:stretch>
        </p:blipFill>
        <p:spPr bwMode="auto">
          <a:xfrm>
            <a:off x="4800600" y="1193800"/>
            <a:ext cx="3733800" cy="3390900"/>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Sampling distributions</a:t>
            </a:r>
          </a:p>
        </p:txBody>
      </p:sp>
      <p:sp>
        <p:nvSpPr>
          <p:cNvPr id="4" name="Text Placeholder 3"/>
          <p:cNvSpPr>
            <a:spLocks noGrp="1"/>
          </p:cNvSpPr>
          <p:nvPr>
            <p:ph type="body" sz="half" idx="2"/>
          </p:nvPr>
        </p:nvSpPr>
        <p:spPr/>
        <p:txBody>
          <a:bodyPr/>
          <a:lstStyle/>
          <a:p>
            <a:pPr lvl="0"/>
            <a:r>
              <a:t>We can plot the </a:t>
            </a:r>
            <a:r>
              <a:rPr b="1"/>
              <a:t>sample estimates</a:t>
            </a:r>
            <a:r>
              <a:t> in a histogram to see how they’re distributed</a:t>
            </a:r>
          </a:p>
          <a:p>
            <a:pPr lvl="0"/>
            <a:r>
              <a:t>We’re now working with </a:t>
            </a:r>
            <a:r>
              <a:rPr i="1"/>
              <a:t>sample means</a:t>
            </a:r>
            <a:r>
              <a:t>, not the scores of individual people. Therefore the plot below shows a sampling distribution.</a:t>
            </a:r>
          </a:p>
          <a:p>
            <a:pPr lvl="0"/>
            <a:r>
              <a:rPr i="1"/>
              <a:t>x</a:t>
            </a:r>
            <a:r>
              <a:t> axis shows the sample means, </a:t>
            </a:r>
            <a:r>
              <a:rPr i="1"/>
              <a:t>y</a:t>
            </a:r>
            <a:r>
              <a:t> axis shows how many times each mean occurs</a:t>
            </a:r>
          </a:p>
        </p:txBody>
      </p:sp>
      <p:pic>
        <p:nvPicPr>
          <p:cNvPr id="3" name="Picture 1" descr="lecture_03_files/figure-pptx/unnamed-chunk-19-1.png"/>
          <p:cNvPicPr>
            <a:picLocks noGrp="1" noChangeAspect="1"/>
          </p:cNvPicPr>
          <p:nvPr/>
        </p:nvPicPr>
        <p:blipFill>
          <a:blip r:embed="rId2"/>
          <a:stretch>
            <a:fillRect/>
          </a:stretch>
        </p:blipFill>
        <p:spPr bwMode="auto">
          <a:xfrm>
            <a:off x="3568700" y="1460500"/>
            <a:ext cx="5105400" cy="18542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Central Limit Theorem revisited</a:t>
            </a:r>
          </a:p>
        </p:txBody>
      </p:sp>
      <p:sp>
        <p:nvSpPr>
          <p:cNvPr id="3" name="Content Placeholder 2"/>
          <p:cNvSpPr>
            <a:spLocks noGrp="1"/>
          </p:cNvSpPr>
          <p:nvPr>
            <p:ph sz="half" idx="1"/>
          </p:nvPr>
        </p:nvSpPr>
        <p:spPr/>
        <p:txBody>
          <a:bodyPr>
            <a:normAutofit fontScale="70000" lnSpcReduction="20000"/>
          </a:bodyPr>
          <a:lstStyle/>
          <a:p>
            <a:pPr lvl="0"/>
            <a:r>
              <a:t>We can repeat the process </a:t>
            </a:r>
            <a:r>
              <a:rPr i="1"/>
              <a:t>infinite</a:t>
            </a:r>
            <a:r>
              <a:t> number of times</a:t>
            </a:r>
          </a:p>
          <a:p>
            <a:pPr lvl="0"/>
            <a:r>
              <a:t>For many types of estimates, including means, the sampling distribution will be </a:t>
            </a:r>
            <a:r>
              <a:rPr b="1"/>
              <a:t>normal</a:t>
            </a:r>
          </a:p>
          <a:p>
            <a:pPr lvl="0"/>
            <a:r>
              <a:t>This is because of the </a:t>
            </a:r>
            <a:r>
              <a:rPr b="1"/>
              <a:t>Central Limit Theorem</a:t>
            </a:r>
          </a:p>
          <a:p>
            <a:pPr lvl="0"/>
            <a:r>
              <a:t>This is true as long as the samples that we’re taking are large enough</a:t>
            </a:r>
          </a:p>
          <a:p>
            <a:pPr lvl="1"/>
            <a:r>
              <a:t>If each sample has only 3 participants, the sampling distribution might not end up being normal</a:t>
            </a:r>
          </a:p>
          <a:p>
            <a:pPr lvl="1"/>
            <a:r>
              <a:t>Textbooks often say that 30 is enough, but there are situations when we might need more</a:t>
            </a:r>
          </a:p>
          <a:p>
            <a:pPr lvl="1"/>
            <a:r>
              <a:t>Let’s put a pin in this and we’ll get back to it later 📌</a:t>
            </a:r>
          </a:p>
        </p:txBody>
      </p:sp>
      <p:pic>
        <p:nvPicPr>
          <p:cNvPr id="4" name="Picture 1" descr="lecture_03_files/figure-pptx/unnamed-chunk-21-1.png"/>
          <p:cNvPicPr>
            <a:picLocks noGrp="1" noChangeAspect="1"/>
          </p:cNvPicPr>
          <p:nvPr/>
        </p:nvPicPr>
        <p:blipFill>
          <a:blip r:embed="rId2"/>
          <a:stretch>
            <a:fillRect/>
          </a:stretch>
        </p:blipFill>
        <p:spPr bwMode="auto">
          <a:xfrm>
            <a:off x="4648200" y="1422400"/>
            <a:ext cx="4038600" cy="29337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Recap of sampling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Standard error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Normal distribution - what we already know</a:t>
            </a:r>
          </a:p>
        </p:txBody>
      </p:sp>
      <p:sp>
        <p:nvSpPr>
          <p:cNvPr id="3" name="Content Placeholder 2"/>
          <p:cNvSpPr>
            <a:spLocks noGrp="1"/>
          </p:cNvSpPr>
          <p:nvPr>
            <p:ph idx="1"/>
          </p:nvPr>
        </p:nvSpPr>
        <p:spPr/>
        <p:txBody>
          <a:bodyPr/>
          <a:lstStyle/>
          <a:p>
            <a:pPr marL="0" lvl="0" indent="0">
              <a:buNone/>
            </a:pPr>
            <a:r>
              <a:t>We can describe every normal distribution using:</a:t>
            </a:r>
          </a:p>
          <a:p>
            <a:pPr lvl="0"/>
            <a:r>
              <a:rPr b="1"/>
              <a:t>Mean</a:t>
            </a:r>
            <a:r>
              <a:t> - the central value</a:t>
            </a:r>
          </a:p>
          <a:p>
            <a:pPr lvl="0"/>
            <a:r>
              <a:rPr b="1"/>
              <a:t>Standard deviation (SD)</a:t>
            </a:r>
            <a:r>
              <a:t> - the average difference from the mean</a:t>
            </a:r>
          </a:p>
          <a:p>
            <a:pPr lvl="0"/>
            <a:r>
              <a:rPr b="1"/>
              <a:t>Proportions</a:t>
            </a:r>
            <a:r>
              <a:t> of scores at cut-off points</a:t>
            </a:r>
          </a:p>
          <a:p>
            <a:pPr lvl="1"/>
            <a:r>
              <a:t>Around 68% of scores are within 1 SD of the mean</a:t>
            </a:r>
          </a:p>
          <a:p>
            <a:pPr lvl="1"/>
            <a:r>
              <a:t>95% of scores are within </a:t>
            </a:r>
            <a14:m xmlns:a14="http://schemas.microsoft.com/office/drawing/2010/main">
              <m:oMath xmlns:m="http://schemas.openxmlformats.org/officeDocument/2006/math">
                <m:r>
                  <a:rPr>
                    <a:latin typeface="Cambria Math" panose="02040503050406030204" pitchFamily="18" charset="0"/>
                  </a:rPr>
                  <m:t>±</m:t>
                </m:r>
              </m:oMath>
            </a14:m>
            <a:r>
              <a:t> 1.96 SDs of the mean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Normal </a:t>
            </a:r>
            <a:r>
              <a:rPr i="1"/>
              <a:t>sampling</a:t>
            </a:r>
            <a:r>
              <a:t> distribution</a:t>
            </a:r>
          </a:p>
        </p:txBody>
      </p:sp>
      <p:sp>
        <p:nvSpPr>
          <p:cNvPr id="3" name="Content Placeholder 2"/>
          <p:cNvSpPr>
            <a:spLocks noGrp="1"/>
          </p:cNvSpPr>
          <p:nvPr>
            <p:ph idx="1"/>
          </p:nvPr>
        </p:nvSpPr>
        <p:spPr/>
        <p:txBody>
          <a:bodyPr>
            <a:normAutofit fontScale="92500" lnSpcReduction="10000"/>
          </a:bodyPr>
          <a:lstStyle/>
          <a:p>
            <a:pPr lvl="0"/>
            <a:r>
              <a:t>Same rules apply!</a:t>
            </a:r>
          </a:p>
          <a:p>
            <a:pPr lvl="0"/>
            <a:r>
              <a:t>The mean of a sampling distribution will be centered on the population value</a:t>
            </a:r>
          </a:p>
          <a:p>
            <a:pPr lvl="0"/>
            <a:r>
              <a:rPr b="1"/>
              <a:t>LANGUAGE CHANGE</a:t>
            </a:r>
            <a:r>
              <a:t>: when talking about standard deviation in the context of a sampling distribution, we call it </a:t>
            </a:r>
            <a:r>
              <a:rPr b="1"/>
              <a:t>standard error</a:t>
            </a:r>
            <a:r>
              <a:t>.</a:t>
            </a:r>
          </a:p>
          <a:p>
            <a:pPr marL="1270000" lvl="0" indent="0">
              <a:buNone/>
            </a:pPr>
            <a:r>
              <a:rPr sz="2000" b="1"/>
              <a:t>Standard deviation</a:t>
            </a:r>
          </a:p>
          <a:p>
            <a:pPr marL="1270000" lvl="0" indent="0">
              <a:buNone/>
            </a:pPr>
            <a:r>
              <a:rPr sz="2000"/>
              <a:t>The average difference between each score and the sample mean</a:t>
            </a:r>
          </a:p>
          <a:p>
            <a:pPr marL="1270000" lvl="0" indent="0">
              <a:buNone/>
            </a:pPr>
            <a:r>
              <a:rPr sz="2000" b="1"/>
              <a:t>Standard error</a:t>
            </a:r>
          </a:p>
          <a:p>
            <a:pPr lvl="0"/>
            <a:r>
              <a:rPr sz="2000"/>
              <a:t>Standard deviation of sample means</a:t>
            </a:r>
          </a:p>
          <a:p>
            <a:pPr lvl="0"/>
            <a:r>
              <a:rPr sz="2000"/>
              <a:t>The average difference between each sample mean and the population value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Normal sampling distribution</a:t>
            </a:r>
          </a:p>
        </p:txBody>
      </p:sp>
      <p:sp>
        <p:nvSpPr>
          <p:cNvPr id="4" name="Text Placeholder 3"/>
          <p:cNvSpPr>
            <a:spLocks noGrp="1"/>
          </p:cNvSpPr>
          <p:nvPr>
            <p:ph type="body" sz="half" idx="2"/>
          </p:nvPr>
        </p:nvSpPr>
        <p:spPr/>
        <p:txBody>
          <a:bodyPr/>
          <a:lstStyle/>
          <a:p>
            <a:pPr lvl="0"/>
            <a:r>
              <a:t>We know that 95% of scores will fall within </a:t>
            </a:r>
            <a:r>
              <a:rPr b="1"/>
              <a:t>1.96 standard errors</a:t>
            </a:r>
            <a:r>
              <a:t> from the population mean</a:t>
            </a:r>
          </a:p>
          <a:p>
            <a:pPr lvl="0"/>
            <a:r>
              <a:t>We can use this knowledge to construct an interval around the mean - 95% of sample means will fall within this interval.</a:t>
            </a:r>
          </a:p>
        </p:txBody>
      </p:sp>
      <p:pic>
        <p:nvPicPr>
          <p:cNvPr id="3" name="Picture 1" descr="lecture_03_files/figure-pptx/unnamed-chunk-22-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Normal sampling distribution</a:t>
            </a:r>
          </a:p>
        </p:txBody>
      </p:sp>
      <p:sp>
        <p:nvSpPr>
          <p:cNvPr id="4" name="Text Placeholder 3"/>
          <p:cNvSpPr>
            <a:spLocks noGrp="1"/>
          </p:cNvSpPr>
          <p:nvPr>
            <p:ph type="body" sz="half" idx="2"/>
          </p:nvPr>
        </p:nvSpPr>
        <p:spPr/>
        <p:txBody>
          <a:bodyPr/>
          <a:lstStyle/>
          <a:p>
            <a:pPr lvl="0"/>
            <a:r>
              <a:t>We know that 95% of scores will fall within </a:t>
            </a:r>
            <a:r>
              <a:rPr b="1"/>
              <a:t>1.96 standard errors</a:t>
            </a:r>
            <a:r>
              <a:t> from the population mean</a:t>
            </a:r>
          </a:p>
          <a:p>
            <a:pPr lvl="0"/>
            <a:r>
              <a:t>We can use this knowledge to construct an interval around the mean - 95% of sample means will fall within this interval.</a:t>
            </a:r>
          </a:p>
        </p:txBody>
      </p:sp>
      <p:pic>
        <p:nvPicPr>
          <p:cNvPr id="3" name="Picture 1" descr="lecture_03_files/figure-pptx/unnamed-chunk-23-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Standard error</a:t>
            </a:r>
          </a:p>
        </p:txBody>
      </p:sp>
      <p:sp>
        <p:nvSpPr>
          <p:cNvPr id="3" name="Content Placeholder 2"/>
          <p:cNvSpPr>
            <a:spLocks noGrp="1"/>
          </p:cNvSpPr>
          <p:nvPr>
            <p:ph idx="1"/>
          </p:nvPr>
        </p:nvSpPr>
        <p:spPr/>
        <p:txBody>
          <a:bodyPr/>
          <a:lstStyle/>
          <a:p>
            <a:pPr lvl="0"/>
            <a:r>
              <a:t>Standard error is a useful metric for quantifying uncertainty in estimates - it describes the extent to which samples differ from each other in a sampling distribution</a:t>
            </a:r>
          </a:p>
          <a:p>
            <a:pPr lvl="0"/>
            <a:r>
              <a:t>We can use it to construct an interval within which a certain percentage of sample means will fall</a:t>
            </a:r>
          </a:p>
          <a:p>
            <a:pPr lvl="0"/>
            <a:r>
              <a:t>Let’s make things more complicated…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Standard error</a:t>
            </a:r>
          </a:p>
        </p:txBody>
      </p:sp>
      <p:pic>
        <p:nvPicPr>
          <p:cNvPr id="3" name="Picture 1" descr="lecture_03_materials/meme-what-if-i-told-you.jpg"/>
          <p:cNvPicPr>
            <a:picLocks noGrp="1" noChangeAspect="1"/>
          </p:cNvPicPr>
          <p:nvPr/>
        </p:nvPicPr>
        <p:blipFill>
          <a:blip r:embed="rId2"/>
          <a:stretch>
            <a:fillRect/>
          </a:stretch>
        </p:blipFill>
        <p:spPr bwMode="auto">
          <a:xfrm>
            <a:off x="1778000" y="1193800"/>
            <a:ext cx="5600700" cy="3390900"/>
          </a:xfrm>
          <a:prstGeom prst="rect">
            <a:avLst/>
          </a:prstGeom>
          <a:noFill/>
          <a:ln w="9525">
            <a:noFill/>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Estimating the standard error from the sample</a:t>
            </a:r>
          </a:p>
        </p:txBody>
      </p:sp>
      <p:sp>
        <p:nvSpPr>
          <p:cNvPr id="3" name="Content Placeholder 2"/>
          <p:cNvSpPr>
            <a:spLocks noGrp="1"/>
          </p:cNvSpPr>
          <p:nvPr>
            <p:ph idx="1"/>
          </p:nvPr>
        </p:nvSpPr>
        <p:spPr/>
        <p:txBody>
          <a:bodyPr>
            <a:normAutofit fontScale="92500" lnSpcReduction="10000"/>
          </a:bodyPr>
          <a:lstStyle/>
          <a:p>
            <a:pPr marL="1270000" lvl="0" indent="0">
              <a:buNone/>
            </a:pPr>
            <a:r>
              <a:rPr sz="2000" b="1"/>
              <a:t>Warning</a:t>
            </a:r>
          </a:p>
          <a:p>
            <a:pPr marL="1270000" lvl="0" indent="0">
              <a:buNone/>
            </a:pPr>
            <a:r>
              <a:rPr sz="2000" b="1">
                <a:latin typeface="Courier"/>
              </a:rPr>
              <a:t>Error 404:Sampling distribution not found.</a:t>
            </a:r>
          </a:p>
          <a:p>
            <a:pPr lvl="0"/>
            <a:r>
              <a:t>Sampling distributions don’t exist “in the wild”. They are a hypothetical statistical concept.</a:t>
            </a:r>
          </a:p>
          <a:p>
            <a:pPr lvl="0"/>
            <a:r>
              <a:t>Remember: standard error refers to the standard deviation of the sampling distribution (created by re-sampling and computing the mean infinite number of times), but we only have access </a:t>
            </a:r>
            <a:r>
              <a:rPr b="1"/>
              <a:t>one</a:t>
            </a:r>
            <a:r>
              <a:t> sample with one mean.</a:t>
            </a:r>
          </a:p>
          <a:p>
            <a:pPr lvl="0"/>
            <a:r>
              <a:t>Therefore, if we want to use the standard error to construct an interval, we need to </a:t>
            </a:r>
            <a:r>
              <a:rPr i="1"/>
              <a:t>estimate</a:t>
            </a:r>
            <a:r>
              <a:t> it from our sample.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Estimating the standard error from the sample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pPr marL="0" lvl="0" indent="0">
                  <a:buNone/>
                </a:pPr>
                <a:r>
                  <a:t>Equation: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𝑆𝐸</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𝑠</m:t>
                          </m:r>
                        </m:num>
                        <m:den>
                          <m:rad>
                            <m:radPr>
                              <m:ctrlPr>
                                <a:rPr i="1">
                                  <a:latin typeface="Cambria Math" panose="02040503050406030204" pitchFamily="18" charset="0"/>
                                </a:rPr>
                              </m:ctrlPr>
                            </m:radPr>
                            <m:deg/>
                            <m:e>
                              <m:r>
                                <a:rPr>
                                  <a:latin typeface="Cambria Math" panose="02040503050406030204" pitchFamily="18" charset="0"/>
                                </a:rPr>
                                <m:t>𝑁</m:t>
                              </m:r>
                            </m:e>
                          </m:rad>
                        </m:den>
                      </m:f>
                    </m:oMath>
                  </m:oMathPara>
                </a14:m>
                <a:endParaRPr/>
              </a:p>
              <a:p>
                <a:pPr marL="0" lvl="0" indent="0">
                  <a:buNone/>
                </a:pPr>
                <a:r>
                  <a:t>Translation:</a:t>
                </a:r>
              </a:p>
              <a:p>
                <a:pPr marL="0" lvl="0" indent="0">
                  <a:buNone/>
                </a:pPr>
                <a14:m>
                  <m:oMathPara xmlns:m="http://schemas.openxmlformats.org/officeDocument/2006/math">
                    <m:oMathParaPr>
                      <m:jc m:val="center"/>
                    </m:oMathParaPr>
                    <m:oMath xmlns:m="http://schemas.openxmlformats.org/officeDocument/2006/math">
                      <m:r>
                        <m:rPr>
                          <m:nor/>
                        </m:rPr>
                        <a:rPr/>
                        <m:t>standard</m:t>
                      </m:r>
                      <m:r>
                        <m:rPr>
                          <m:nor/>
                        </m:rPr>
                        <a:rPr/>
                        <m:t> </m:t>
                      </m:r>
                      <m:r>
                        <m:rPr>
                          <m:nor/>
                        </m:rPr>
                        <a:rPr/>
                        <m:t>error</m:t>
                      </m:r>
                      <m:r>
                        <a:rPr>
                          <a:latin typeface="Cambria Math" panose="02040503050406030204" pitchFamily="18" charset="0"/>
                        </a:rPr>
                        <m:t>=</m:t>
                      </m:r>
                      <m:f>
                        <m:fPr>
                          <m:ctrlPr>
                            <a:rPr i="1">
                              <a:latin typeface="Cambria Math" panose="02040503050406030204" pitchFamily="18" charset="0"/>
                            </a:rPr>
                          </m:ctrlPr>
                        </m:fPr>
                        <m:num>
                          <m:r>
                            <m:rPr>
                              <m:nor/>
                            </m:rPr>
                            <a:rPr/>
                            <m:t>sample</m:t>
                          </m:r>
                          <m:r>
                            <m:rPr>
                              <m:nor/>
                            </m:rPr>
                            <a:rPr/>
                            <m:t> </m:t>
                          </m:r>
                          <m:r>
                            <m:rPr>
                              <m:nor/>
                            </m:rPr>
                            <a:rPr/>
                            <m:t>standard</m:t>
                          </m:r>
                          <m:r>
                            <m:rPr>
                              <m:nor/>
                            </m:rPr>
                            <a:rPr/>
                            <m:t> </m:t>
                          </m:r>
                          <m:r>
                            <m:rPr>
                              <m:nor/>
                            </m:rPr>
                            <a:rPr/>
                            <m:t>deviation</m:t>
                          </m:r>
                        </m:num>
                        <m:den>
                          <m:r>
                            <m:rPr>
                              <m:nor/>
                            </m:rPr>
                            <a:rPr/>
                            <m:t>(</m:t>
                          </m:r>
                          <m:r>
                            <m:rPr>
                              <m:nor/>
                            </m:rPr>
                            <a:rPr/>
                            <m:t>the</m:t>
                          </m:r>
                          <m:r>
                            <m:rPr>
                              <m:nor/>
                            </m:rPr>
                            <a:rPr/>
                            <m:t> </m:t>
                          </m:r>
                          <m:r>
                            <m:rPr>
                              <m:nor/>
                            </m:rPr>
                            <a:rPr/>
                            <m:t>square</m:t>
                          </m:r>
                          <m:r>
                            <m:rPr>
                              <m:nor/>
                            </m:rPr>
                            <a:rPr/>
                            <m:t> </m:t>
                          </m:r>
                          <m:r>
                            <m:rPr>
                              <m:nor/>
                            </m:rPr>
                            <a:rPr/>
                            <m:t>root</m:t>
                          </m:r>
                          <m:r>
                            <m:rPr>
                              <m:nor/>
                            </m:rPr>
                            <a:rPr/>
                            <m:t> </m:t>
                          </m:r>
                          <m:r>
                            <m:rPr>
                              <m:nor/>
                            </m:rPr>
                            <a:rPr/>
                            <m:t>of</m:t>
                          </m:r>
                          <m:r>
                            <m:rPr>
                              <m:nor/>
                            </m:rPr>
                            <a:rPr/>
                            <m:t>) </m:t>
                          </m:r>
                          <m:r>
                            <m:rPr>
                              <m:nor/>
                            </m:rPr>
                            <a:rPr/>
                            <m:t>the</m:t>
                          </m:r>
                          <m:r>
                            <m:rPr>
                              <m:nor/>
                            </m:rPr>
                            <a:rPr/>
                            <m:t> </m:t>
                          </m:r>
                          <m:r>
                            <m:rPr>
                              <m:nor/>
                            </m:rPr>
                            <a:rPr/>
                            <m:t>sample</m:t>
                          </m:r>
                          <m:r>
                            <m:rPr>
                              <m:nor/>
                            </m:rPr>
                            <a:rPr/>
                            <m:t> </m:t>
                          </m:r>
                          <m:r>
                            <m:rPr>
                              <m:nor/>
                            </m:rPr>
                            <a:rPr/>
                            <m:t>size</m:t>
                          </m:r>
                        </m:den>
                      </m:f>
                    </m:oMath>
                  </m:oMathPara>
                </a14:m>
                <a:endParaRPr/>
              </a:p>
              <a:p>
                <a:pPr marL="0" lvl="0" indent="0">
                  <a:buNone/>
                </a:pPr>
                <a:r>
                  <a:t>In </a:t>
                </a:r>
                <a:r>
                  <a:rPr>
                    <a:latin typeface="Courier"/>
                  </a:rPr>
                  <a:t>R</a:t>
                </a:r>
                <a:r>
                  <a:t>:</a:t>
                </a:r>
              </a:p>
              <a:p>
                <a:pPr lvl="0" indent="0">
                  <a:buNone/>
                </a:pPr>
                <a:r>
                  <a:rPr>
                    <a:solidFill>
                      <a:srgbClr val="003B4F"/>
                    </a:solidFill>
                    <a:latin typeface="Courier"/>
                  </a:rPr>
                  <a:t>se = </a:t>
                </a:r>
                <a:r>
                  <a:rPr>
                    <a:solidFill>
                      <a:srgbClr val="4758AB"/>
                    </a:solidFill>
                    <a:latin typeface="Courier"/>
                  </a:rPr>
                  <a:t>sd</a:t>
                </a:r>
                <a:r>
                  <a:rPr>
                    <a:solidFill>
                      <a:srgbClr val="003B4F"/>
                    </a:solidFill>
                    <a:latin typeface="Courier"/>
                  </a:rPr>
                  <a:t>(data</a:t>
                </a:r>
                <a:r>
                  <a:rPr>
                    <a:solidFill>
                      <a:srgbClr val="5E5E5E"/>
                    </a:solidFill>
                    <a:latin typeface="Courier"/>
                  </a:rPr>
                  <a:t>$</a:t>
                </a:r>
                <a:r>
                  <a:rPr>
                    <a:solidFill>
                      <a:srgbClr val="003B4F"/>
                    </a:solidFill>
                    <a:latin typeface="Courier"/>
                  </a:rPr>
                  <a:t>variable) </a:t>
                </a:r>
                <a:r>
                  <a:rPr>
                    <a:solidFill>
                      <a:srgbClr val="5E5E5E"/>
                    </a:solidFill>
                    <a:latin typeface="Courier"/>
                  </a:rPr>
                  <a:t>/</a:t>
                </a:r>
                <a:r>
                  <a:rPr>
                    <a:solidFill>
                      <a:srgbClr val="003B4F"/>
                    </a:solidFill>
                    <a:latin typeface="Courier"/>
                  </a:rPr>
                  <a:t> </a:t>
                </a:r>
                <a:r>
                  <a:rPr>
                    <a:solidFill>
                      <a:srgbClr val="4758AB"/>
                    </a:solidFill>
                    <a:latin typeface="Courier"/>
                  </a:rPr>
                  <a:t>sqrt</a:t>
                </a:r>
                <a:r>
                  <a:rPr>
                    <a:solidFill>
                      <a:srgbClr val="003B4F"/>
                    </a:solidFill>
                    <a:latin typeface="Courier"/>
                  </a:rPr>
                  <a:t>(n)</a:t>
                </a:r>
              </a:p>
              <a:p>
                <a:pPr lvl="0"/>
                <a:r>
                  <a:t>Note that the SE will be smaller for larger samples (because we’re dividing by a larger number).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0" t="-2985" b="-1119"/>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Estimating the standard error from the sample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pPr marL="0" lvl="0" indent="0">
                  <a:spcBef>
                    <a:spcPts val="3000"/>
                  </a:spcBef>
                  <a:buNone/>
                </a:pPr>
                <a:r>
                  <a:rPr b="1"/>
                  <a:t>Example:</a:t>
                </a:r>
              </a:p>
              <a:p>
                <a:pPr lvl="0"/>
                <a:r>
                  <a:t>We collect a sample of 4 individuals.</a:t>
                </a:r>
              </a:p>
              <a:p>
                <a:pPr lvl="0"/>
                <a:r>
                  <a:t>Each person reports their daily doomscrolling time (in minutes): 86, 114, 97, 107</a:t>
                </a:r>
              </a:p>
              <a:p>
                <a:pPr lvl="0"/>
                <a:r>
                  <a:t>The mean for the sample is 101 minutes</a:t>
                </a:r>
              </a:p>
              <a:p>
                <a:pPr lvl="0"/>
                <a:r>
                  <a:t>The standard deviation is: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𝑠</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𝑥</m:t>
                                  </m:r>
                                </m:e>
                              </m:d>
                            </m:e>
                            <m:sup>
                              <m:r>
                                <a:rPr>
                                  <a:latin typeface="Cambria Math" panose="02040503050406030204" pitchFamily="18" charset="0"/>
                                </a:rPr>
                                <m:t>2</m:t>
                              </m:r>
                            </m:sup>
                          </m:sSup>
                        </m:num>
                        <m:den>
                          <m:r>
                            <a:rPr>
                              <a:latin typeface="Cambria Math" panose="02040503050406030204" pitchFamily="18" charset="0"/>
                            </a:rPr>
                            <m:t>𝑁</m:t>
                          </m:r>
                        </m:den>
                      </m:f>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86−101</m:t>
                                  </m:r>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114−101</m:t>
                                  </m:r>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97−101</m:t>
                                  </m:r>
                                </m:e>
                              </m:d>
                            </m:e>
                            <m:sup>
                              <m:r>
                                <a:rPr>
                                  <a:latin typeface="Cambria Math" panose="02040503050406030204" pitchFamily="18" charset="0"/>
                                </a:rPr>
                                <m:t>2</m:t>
                              </m:r>
                            </m:sup>
                          </m:sSup>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107−101</m:t>
                                  </m:r>
                                </m:e>
                              </m:d>
                            </m:e>
                            <m:sup>
                              <m:r>
                                <a:rPr>
                                  <a:latin typeface="Cambria Math" panose="02040503050406030204" pitchFamily="18" charset="0"/>
                                </a:rPr>
                                <m:t>2</m:t>
                              </m:r>
                            </m:sup>
                          </m:sSup>
                        </m:num>
                        <m:den>
                          <m:r>
                            <a:rPr>
                              <a:latin typeface="Cambria Math" panose="02040503050406030204" pitchFamily="18" charset="0"/>
                            </a:rPr>
                            <m:t>4</m:t>
                          </m:r>
                        </m:den>
                      </m:f>
                      <m:r>
                        <a:rPr>
                          <a:latin typeface="Cambria Math" panose="02040503050406030204" pitchFamily="18" charset="0"/>
                        </a:rPr>
                        <m:t>=12.19</m:t>
                      </m:r>
                    </m:oMath>
                  </m:oMathPara>
                </a14:m>
                <a:endParaRPr/>
              </a:p>
              <a:p>
                <a:pPr lvl="0"/>
                <a:r>
                  <a:t>Which makes the standard error: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𝑆𝐸</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𝑠</m:t>
                          </m:r>
                        </m:num>
                        <m:den>
                          <m:rad>
                            <m:radPr>
                              <m:ctrlPr>
                                <a:rPr i="1">
                                  <a:latin typeface="Cambria Math" panose="02040503050406030204" pitchFamily="18" charset="0"/>
                                </a:rPr>
                              </m:ctrlPr>
                            </m:radPr>
                            <m:deg/>
                            <m:e>
                              <m:r>
                                <a:rPr>
                                  <a:latin typeface="Cambria Math" panose="02040503050406030204" pitchFamily="18" charset="0"/>
                                </a:rPr>
                                <m:t>𝑁</m:t>
                              </m:r>
                            </m:e>
                          </m:rad>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12.19</m:t>
                          </m:r>
                        </m:num>
                        <m:den>
                          <m:rad>
                            <m:radPr>
                              <m:ctrlPr>
                                <a:rPr i="1">
                                  <a:latin typeface="Cambria Math" panose="02040503050406030204" pitchFamily="18" charset="0"/>
                                </a:rPr>
                              </m:ctrlPr>
                            </m:radPr>
                            <m:deg/>
                            <m:e>
                              <m:r>
                                <a:rPr>
                                  <a:latin typeface="Cambria Math" panose="02040503050406030204" pitchFamily="18" charset="0"/>
                                </a:rPr>
                                <m:t>4</m:t>
                              </m:r>
                            </m:e>
                          </m:rad>
                        </m:den>
                      </m:f>
                      <m:r>
                        <a:rPr>
                          <a:latin typeface="Cambria Math" panose="02040503050406030204" pitchFamily="18" charset="0"/>
                        </a:rPr>
                        <m:t>=6.095</m:t>
                      </m:r>
                    </m:oMath>
                  </m:oMathPara>
                </a14:m>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2239"/>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Recap</a:t>
            </a:r>
          </a:p>
        </p:txBody>
      </p:sp>
      <p:sp>
        <p:nvSpPr>
          <p:cNvPr id="4" name="Text Placeholder 3"/>
          <p:cNvSpPr>
            <a:spLocks noGrp="1"/>
          </p:cNvSpPr>
          <p:nvPr>
            <p:ph type="body" sz="half" idx="2"/>
          </p:nvPr>
        </p:nvSpPr>
        <p:spPr/>
        <p:txBody>
          <a:bodyPr/>
          <a:lstStyle/>
          <a:p>
            <a:pPr lvl="0"/>
            <a:r>
              <a:t>Distributions describe </a:t>
            </a:r>
            <a:r>
              <a:rPr b="1"/>
              <a:t>how often different values occur</a:t>
            </a:r>
            <a:r>
              <a:t> - in a sample or a population. They can take any shape - if they’re “algebraically tractable”, we can describe them with a formula.</a:t>
            </a:r>
          </a:p>
          <a:p>
            <a:pPr lvl="0"/>
            <a:r>
              <a:t>Normal distribution - defined by </a:t>
            </a:r>
            <a:r>
              <a:rPr b="1"/>
              <a:t>mean</a:t>
            </a:r>
            <a:r>
              <a:t>, </a:t>
            </a:r>
            <a:r>
              <a:rPr b="1"/>
              <a:t>standard deviation</a:t>
            </a:r>
            <a:r>
              <a:t>, and </a:t>
            </a:r>
            <a:r>
              <a:rPr b="1"/>
              <a:t>proportions</a:t>
            </a:r>
            <a:r>
              <a:t> of scores expected above/below critical values</a:t>
            </a:r>
          </a:p>
        </p:txBody>
      </p:sp>
      <p:pic>
        <p:nvPicPr>
          <p:cNvPr id="3" name="Picture 1" descr="lecture_03_files/figure-pptx/unnamed-chunk-1-1.png"/>
          <p:cNvPicPr>
            <a:picLocks noGrp="1" noChangeAspect="1"/>
          </p:cNvPicPr>
          <p:nvPr/>
        </p:nvPicPr>
        <p:blipFill>
          <a:blip r:embed="rId2"/>
          <a:stretch>
            <a:fillRect/>
          </a:stretch>
        </p:blipFill>
        <p:spPr bwMode="auto">
          <a:xfrm>
            <a:off x="3568700" y="1346200"/>
            <a:ext cx="5105400" cy="20828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t>Confidence intervals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Confidence intervals</a:t>
            </a:r>
          </a:p>
        </p:txBody>
      </p:sp>
      <p:sp>
        <p:nvSpPr>
          <p:cNvPr id="3" name="Content Placeholder 2"/>
          <p:cNvSpPr>
            <a:spLocks noGrp="1"/>
          </p:cNvSpPr>
          <p:nvPr>
            <p:ph idx="1"/>
          </p:nvPr>
        </p:nvSpPr>
        <p:spPr/>
        <p:txBody>
          <a:bodyPr>
            <a:normAutofit fontScale="85000" lnSpcReduction="20000"/>
          </a:bodyPr>
          <a:lstStyle/>
          <a:p>
            <a:pPr marL="0" lvl="0" indent="0">
              <a:buNone/>
            </a:pPr>
            <a:r>
              <a:rPr dirty="0"/>
              <a:t>Average </a:t>
            </a:r>
            <a:r>
              <a:rPr dirty="0" err="1"/>
              <a:t>doomscrolling</a:t>
            </a:r>
            <a:r>
              <a:rPr dirty="0"/>
              <a:t> time for the sample: </a:t>
            </a:r>
            <a:r>
              <a:rPr b="1" dirty="0"/>
              <a:t>101</a:t>
            </a:r>
            <a:r>
              <a:rPr dirty="0"/>
              <a:t> minutes</a:t>
            </a:r>
          </a:p>
          <a:p>
            <a:pPr marL="0" lvl="0" indent="0">
              <a:buNone/>
            </a:pPr>
            <a:r>
              <a:rPr dirty="0"/>
              <a:t>Standard deviation: </a:t>
            </a:r>
            <a:r>
              <a:rPr b="1" dirty="0"/>
              <a:t>12.19</a:t>
            </a:r>
          </a:p>
          <a:p>
            <a:pPr marL="0" lvl="0" indent="0">
              <a:buNone/>
            </a:pPr>
            <a:r>
              <a:rPr dirty="0"/>
              <a:t>Standard error: </a:t>
            </a:r>
            <a:r>
              <a:rPr b="1" dirty="0"/>
              <a:t>6.095</a:t>
            </a:r>
          </a:p>
          <a:p>
            <a:pPr marL="0" lvl="0" indent="0">
              <a:buNone/>
            </a:pPr>
            <a:endParaRPr lang="en-GB" dirty="0"/>
          </a:p>
          <a:p>
            <a:pPr marL="0" lvl="0" indent="0">
              <a:buNone/>
            </a:pPr>
            <a:r>
              <a:rPr dirty="0"/>
              <a:t>Lower CI limit = sample mean - 1.96 </a:t>
            </a:r>
            <a:r>
              <a:rPr lang="en-GB" dirty="0"/>
              <a:t>x </a:t>
            </a:r>
            <a:r>
              <a:rPr dirty="0"/>
              <a:t>SE
</a:t>
            </a:r>
            <a:r>
              <a:rPr lang="fr" dirty="0" err="1"/>
              <a:t>Upper</a:t>
            </a:r>
            <a:r>
              <a:rPr lang="fr" dirty="0"/>
              <a:t> CI </a:t>
            </a:r>
            <a:r>
              <a:rPr lang="fr" dirty="0" err="1"/>
              <a:t>limit</a:t>
            </a:r>
            <a:r>
              <a:rPr lang="fr" dirty="0"/>
              <a:t> = </a:t>
            </a:r>
            <a:r>
              <a:rPr lang="fr" dirty="0" err="1"/>
              <a:t>sample</a:t>
            </a:r>
            <a:r>
              <a:rPr lang="fr" dirty="0"/>
              <a:t> </a:t>
            </a:r>
            <a:r>
              <a:rPr lang="fr" dirty="0" err="1"/>
              <a:t>mean</a:t>
            </a:r>
            <a:r>
              <a:rPr lang="fr" dirty="0"/>
              <a:t> + 1.96 x SE </a:t>
            </a:r>
            <a:r>
              <a:rPr dirty="0"/>
              <a:t>
</a:t>
            </a:r>
          </a:p>
          <a:p>
            <a:pPr marL="0" lvl="0" indent="0">
              <a:buNone/>
            </a:pPr>
            <a:r>
              <a:rPr dirty="0"/>
              <a:t>
</a:t>
            </a:r>
            <a:r>
              <a:rPr lang="en-GB" dirty="0"/>
              <a:t> Lower CI limit </a:t>
            </a:r>
            <a:r>
              <a:rPr dirty="0"/>
              <a:t>= 101 - 1.96 </a:t>
            </a:r>
            <a:r>
              <a:rPr lang="en-GB" dirty="0"/>
              <a:t>x </a:t>
            </a:r>
            <a:r>
              <a:rPr dirty="0"/>
              <a:t>6.095 =  89.054
</a:t>
            </a:r>
            <a:r>
              <a:rPr lang="fr" dirty="0"/>
              <a:t> </a:t>
            </a:r>
            <a:r>
              <a:rPr lang="fr" dirty="0" err="1"/>
              <a:t>Upper</a:t>
            </a:r>
            <a:r>
              <a:rPr lang="fr" dirty="0"/>
              <a:t> CI </a:t>
            </a:r>
            <a:r>
              <a:rPr lang="fr" dirty="0" err="1"/>
              <a:t>limit</a:t>
            </a:r>
            <a:r>
              <a:rPr lang="fr" dirty="0"/>
              <a:t> = </a:t>
            </a:r>
            <a:r>
              <a:rPr dirty="0"/>
              <a:t>101 + 1.96 </a:t>
            </a:r>
            <a:r>
              <a:rPr lang="en-GB" dirty="0"/>
              <a:t>x </a:t>
            </a:r>
            <a:r>
              <a:rPr dirty="0"/>
              <a:t>6.095 = 112.946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709084"/>
            <a:ext cx="8229600" cy="3394472"/>
          </a:xfrm>
        </p:spPr>
        <p:txBody>
          <a:bodyPr/>
          <a:lstStyle/>
          <a:p>
            <a:pPr marL="1270000" lvl="0" indent="0">
              <a:buNone/>
            </a:pPr>
            <a:r>
              <a:rPr sz="2000" b="1"/>
              <a:t>You might see in a paper…</a:t>
            </a:r>
          </a:p>
          <a:p>
            <a:pPr marL="1270000" lvl="0" indent="0">
              <a:buNone/>
            </a:pPr>
            <a:r>
              <a:rPr sz="2000"/>
              <a:t>“The average doomscrolling time in our sample was 101 minutes (</a:t>
            </a:r>
            <a:r>
              <a:rPr sz="2000" i="1"/>
              <a:t>SD</a:t>
            </a:r>
            <a:r>
              <a:rPr sz="2000"/>
              <a:t> = 12.19) 95% CI [89.05, 112.95].”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Confidence intervals for small samples</a:t>
            </a:r>
          </a:p>
        </p:txBody>
      </p:sp>
      <p:sp>
        <p:nvSpPr>
          <p:cNvPr id="3" name="Content Placeholder 2"/>
          <p:cNvSpPr>
            <a:spLocks noGrp="1"/>
          </p:cNvSpPr>
          <p:nvPr>
            <p:ph idx="1"/>
          </p:nvPr>
        </p:nvSpPr>
        <p:spPr/>
        <p:txBody>
          <a:bodyPr/>
          <a:lstStyle/>
          <a:p>
            <a:pPr lvl="0"/>
            <a:r>
              <a:t>📌 Sampling distribution of the mean will have a </a:t>
            </a:r>
            <a:r>
              <a:rPr b="1"/>
              <a:t>normal</a:t>
            </a:r>
            <a:r>
              <a:t> shape as long as the sample size </a:t>
            </a:r>
            <a:r>
              <a:rPr b="1"/>
              <a:t>large enough</a:t>
            </a:r>
          </a:p>
          <a:p>
            <a:pPr lvl="0"/>
            <a:r>
              <a:t>Smaller samples don’t approximate the normal sampling distribution very well. Because of this, we can’t rely on the value 1.96 to give us accurate intervals.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cture_03_files/figure-pptx/unnamed-chunk-25-1.png"/>
          <p:cNvPicPr>
            <a:picLocks noGrp="1" noChangeAspect="1"/>
          </p:cNvPicPr>
          <p:nvPr/>
        </p:nvPicPr>
        <p:blipFill>
          <a:blip r:embed="rId2"/>
          <a:stretch>
            <a:fillRect/>
          </a:stretch>
        </p:blipFill>
        <p:spPr bwMode="auto">
          <a:xfrm>
            <a:off x="381000" y="855133"/>
            <a:ext cx="4038600" cy="2019300"/>
          </a:xfrm>
          <a:prstGeom prst="rect">
            <a:avLst/>
          </a:prstGeom>
          <a:noFill/>
          <a:ln w="9525">
            <a:noFill/>
            <a:headEnd/>
            <a:tailEnd/>
          </a:ln>
        </p:spPr>
      </p:pic>
      <p:pic>
        <p:nvPicPr>
          <p:cNvPr id="3" name="Picture 1" descr="lecture_03_files/figure-pptx/unnamed-chunk-27-1.png"/>
          <p:cNvPicPr>
            <a:picLocks noGrp="1" noChangeAspect="1"/>
          </p:cNvPicPr>
          <p:nvPr/>
        </p:nvPicPr>
        <p:blipFill>
          <a:blip r:embed="rId3"/>
          <a:stretch>
            <a:fillRect/>
          </a:stretch>
        </p:blipFill>
        <p:spPr bwMode="auto">
          <a:xfrm>
            <a:off x="4572000" y="855133"/>
            <a:ext cx="4038600" cy="2019300"/>
          </a:xfrm>
          <a:prstGeom prst="rect">
            <a:avLst/>
          </a:prstGeom>
          <a:noFill/>
          <a:ln w="9525">
            <a:noFill/>
            <a:headEnd/>
            <a:tailEnd/>
          </a:ln>
        </p:spPr>
      </p:pic>
      <p:pic>
        <p:nvPicPr>
          <p:cNvPr id="4" name="Picture 3" descr="lecture_03_materials/css/intervals-graphic-t.png">
            <a:extLst>
              <a:ext uri="{FF2B5EF4-FFF2-40B4-BE49-F238E27FC236}">
                <a16:creationId xmlns:a16="http://schemas.microsoft.com/office/drawing/2014/main" id="{9934D4B6-2A91-F145-8BF9-31EE151CDDFC}"/>
              </a:ext>
            </a:extLst>
          </p:cNvPr>
          <p:cNvPicPr>
            <a:picLocks noGrp="1" noChangeAspect="1"/>
          </p:cNvPicPr>
          <p:nvPr/>
        </p:nvPicPr>
        <p:blipFill>
          <a:blip r:embed="rId4"/>
          <a:stretch>
            <a:fillRect/>
          </a:stretch>
        </p:blipFill>
        <p:spPr bwMode="auto">
          <a:xfrm>
            <a:off x="457200" y="3441700"/>
            <a:ext cx="8229600" cy="1130300"/>
          </a:xfrm>
          <a:prstGeom prst="rect">
            <a:avLst/>
          </a:prstGeom>
          <a:noFill/>
          <a:ln w="9525">
            <a:noFill/>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t>
            </a:r>
            <a:r>
              <a:rPr i="1"/>
              <a:t>t</a:t>
            </a:r>
            <a:r>
              <a:t>-distribution</a:t>
            </a:r>
          </a:p>
        </p:txBody>
      </p:sp>
      <p:sp>
        <p:nvSpPr>
          <p:cNvPr id="3" name="Content Placeholder 2"/>
          <p:cNvSpPr>
            <a:spLocks noGrp="1"/>
          </p:cNvSpPr>
          <p:nvPr>
            <p:ph sz="half" idx="1"/>
          </p:nvPr>
        </p:nvSpPr>
        <p:spPr/>
        <p:txBody>
          <a:bodyPr/>
          <a:lstStyle/>
          <a:p>
            <a:pPr lvl="0"/>
            <a:r>
              <a:t>Instead, we can use the </a:t>
            </a:r>
            <a:r>
              <a:rPr i="1"/>
              <a:t>t-distribution</a:t>
            </a:r>
          </a:p>
          <a:p>
            <a:pPr lvl="1"/>
            <a:r>
              <a:t>Looks like normal, by isn’t.</a:t>
            </a:r>
          </a:p>
          <a:p>
            <a:pPr lvl="1"/>
            <a:r>
              <a:t>Defined by </a:t>
            </a:r>
            <a:r>
              <a:rPr b="1"/>
              <a:t>degrees of freedom (</a:t>
            </a:r>
            <a:r>
              <a:rPr b="1" i="1"/>
              <a:t>df</a:t>
            </a:r>
            <a:r>
              <a:rPr b="1"/>
              <a:t>) -</a:t>
            </a:r>
            <a:r>
              <a:t> calculated as N-1 (number of observations minus 1)</a:t>
            </a:r>
          </a:p>
          <a:p>
            <a:pPr lvl="1"/>
            <a:r>
              <a:t>The “critical </a:t>
            </a:r>
            <a:r>
              <a:rPr i="1"/>
              <a:t>t</a:t>
            </a:r>
            <a:r>
              <a:t> value” will change for different degrees of freedom.</a:t>
            </a:r>
          </a:p>
          <a:p>
            <a:pPr lvl="2"/>
            <a:r>
              <a:t>It’s the value we use </a:t>
            </a:r>
            <a:r>
              <a:rPr i="1"/>
              <a:t>instead</a:t>
            </a:r>
            <a:r>
              <a:t> of 1.96 to calculate 95% confidence intervals</a:t>
            </a:r>
          </a:p>
        </p:txBody>
      </p:sp>
      <p:pic>
        <p:nvPicPr>
          <p:cNvPr id="4" name="Picture 1" descr="lecture_03_materials/images/image-1833053038.png"/>
          <p:cNvPicPr>
            <a:picLocks noGrp="1" noChangeAspect="1"/>
          </p:cNvPicPr>
          <p:nvPr/>
        </p:nvPicPr>
        <p:blipFill>
          <a:blip r:embed="rId2"/>
          <a:stretch>
            <a:fillRect/>
          </a:stretch>
        </p:blipFill>
        <p:spPr bwMode="auto">
          <a:xfrm>
            <a:off x="4648200" y="1511300"/>
            <a:ext cx="4038600" cy="2743200"/>
          </a:xfrm>
          <a:prstGeom prst="rect">
            <a:avLst/>
          </a:prstGeom>
          <a:noFill/>
          <a:ln w="9525">
            <a:noFill/>
            <a:headEnd/>
            <a:tailEnd/>
          </a:ln>
        </p:spPr>
      </p:pic>
      <p:sp>
        <p:nvSpPr>
          <p:cNvPr id="5" name="Content Placeholder 2">
            <a:extLst>
              <a:ext uri="{FF2B5EF4-FFF2-40B4-BE49-F238E27FC236}">
                <a16:creationId xmlns:a16="http://schemas.microsoft.com/office/drawing/2014/main" id="{FF8E4899-3BA5-7D43-9AFF-349C3C4B2902}"/>
              </a:ext>
            </a:extLst>
          </p:cNvPr>
          <p:cNvSpPr txBox="1">
            <a:spLocks/>
          </p:cNvSpPr>
          <p:nvPr/>
        </p:nvSpPr>
        <p:spPr>
          <a:xfrm>
            <a:off x="3327400" y="4700455"/>
            <a:ext cx="3217333" cy="311149"/>
          </a:xfrm>
          <a:prstGeom prst="rect">
            <a:avLst/>
          </a:prstGeom>
        </p:spPr>
        <p:txBody>
          <a:bodyPr vert="horz" lIns="91440" tIns="45720" rIns="91440" bIns="45720" rtlCol="0">
            <a:normAutofit fontScale="77500" lnSpcReduction="20000"/>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a:buNone/>
            </a:pPr>
            <a:r>
              <a:rPr lang="en-GB" dirty="0">
                <a:hlinkClick r:id="rId3"/>
              </a:rPr>
              <a:t>Interactive visualisation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t>
            </a:r>
            <a:r>
              <a:rPr i="1"/>
              <a:t>t</a:t>
            </a:r>
            <a:r>
              <a:t>-distribution</a:t>
            </a:r>
          </a:p>
        </p:txBody>
      </p:sp>
      <p:sp>
        <p:nvSpPr>
          <p:cNvPr id="3" name="Content Placeholder 2"/>
          <p:cNvSpPr>
            <a:spLocks noGrp="1"/>
          </p:cNvSpPr>
          <p:nvPr>
            <p:ph sz="half" idx="1"/>
          </p:nvPr>
        </p:nvSpPr>
        <p:spPr/>
        <p:txBody>
          <a:bodyPr>
            <a:normAutofit fontScale="92500"/>
          </a:bodyPr>
          <a:lstStyle/>
          <a:p>
            <a:pPr lvl="0"/>
            <a:r>
              <a:t>Instead of multiplying the standard error by 1.96, we multiply by the critical </a:t>
            </a:r>
            <a:r>
              <a:rPr i="1"/>
              <a:t>t</a:t>
            </a:r>
            <a:r>
              <a:t> value.</a:t>
            </a:r>
          </a:p>
          <a:p>
            <a:pPr lvl="0"/>
            <a:r>
              <a:t>Critical </a:t>
            </a:r>
            <a:r>
              <a:rPr i="1"/>
              <a:t>t</a:t>
            </a:r>
            <a:r>
              <a:t> gets closer to 1.96 with larger sample - the </a:t>
            </a:r>
            <a:r>
              <a:rPr i="1"/>
              <a:t>t</a:t>
            </a:r>
            <a:r>
              <a:t>-distribution itself will approximate normal distribution more closely</a:t>
            </a:r>
          </a:p>
          <a:p>
            <a:pPr lvl="0"/>
            <a:r>
              <a:t>For example, in our sample of 4, the </a:t>
            </a:r>
            <a:r>
              <a:rPr i="1"/>
              <a:t>df</a:t>
            </a:r>
            <a:r>
              <a:t> is 4 - 1 = 3. Move the slider to </a:t>
            </a:r>
            <a:r>
              <a:rPr i="1"/>
              <a:t>df</a:t>
            </a:r>
            <a:r>
              <a:t> = 3 to see that the critical </a:t>
            </a:r>
            <a:r>
              <a:rPr i="1"/>
              <a:t>t</a:t>
            </a:r>
            <a:r>
              <a:t> value for 3 is 3.182</a:t>
            </a:r>
          </a:p>
        </p:txBody>
      </p:sp>
      <p:pic>
        <p:nvPicPr>
          <p:cNvPr id="4" name="Picture 1" descr="lecture_03_materials/images/image-375657424.png"/>
          <p:cNvPicPr>
            <a:picLocks noGrp="1" noChangeAspect="1"/>
          </p:cNvPicPr>
          <p:nvPr/>
        </p:nvPicPr>
        <p:blipFill>
          <a:blip r:embed="rId2"/>
          <a:stretch>
            <a:fillRect/>
          </a:stretch>
        </p:blipFill>
        <p:spPr bwMode="auto">
          <a:xfrm>
            <a:off x="4648200" y="1511300"/>
            <a:ext cx="4038600" cy="2743200"/>
          </a:xfrm>
          <a:prstGeom prst="rect">
            <a:avLst/>
          </a:prstGeom>
          <a:noFill/>
          <a:ln w="9525">
            <a:noFill/>
            <a:headEnd/>
            <a:tailEnd/>
          </a:ln>
        </p:spPr>
      </p:pic>
      <p:sp>
        <p:nvSpPr>
          <p:cNvPr id="5" name="Content Placeholder 2">
            <a:extLst>
              <a:ext uri="{FF2B5EF4-FFF2-40B4-BE49-F238E27FC236}">
                <a16:creationId xmlns:a16="http://schemas.microsoft.com/office/drawing/2014/main" id="{0F1A4F55-C7C3-5E4F-AC32-626AD7DAD228}"/>
              </a:ext>
            </a:extLst>
          </p:cNvPr>
          <p:cNvSpPr txBox="1">
            <a:spLocks/>
          </p:cNvSpPr>
          <p:nvPr/>
        </p:nvSpPr>
        <p:spPr>
          <a:xfrm>
            <a:off x="3327400" y="4700455"/>
            <a:ext cx="3217333" cy="311149"/>
          </a:xfrm>
          <a:prstGeom prst="rect">
            <a:avLst/>
          </a:prstGeom>
        </p:spPr>
        <p:txBody>
          <a:bodyPr vert="horz" lIns="91440" tIns="45720" rIns="91440" bIns="45720" rtlCol="0">
            <a:normAutofit fontScale="77500" lnSpcReduction="20000"/>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Arial"/>
              <a:buNone/>
            </a:pPr>
            <a:r>
              <a:rPr lang="en-GB" dirty="0">
                <a:hlinkClick r:id="rId3"/>
              </a:rPr>
              <a:t>Interactive visualisation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i="1"/>
              <a:t>t</a:t>
            </a:r>
            <a:r>
              <a:t>-based confidence intervals:</a:t>
            </a:r>
          </a:p>
        </p:txBody>
      </p:sp>
      <p:sp>
        <p:nvSpPr>
          <p:cNvPr id="3" name="Content Placeholder 2"/>
          <p:cNvSpPr>
            <a:spLocks noGrp="1"/>
          </p:cNvSpPr>
          <p:nvPr>
            <p:ph idx="1"/>
          </p:nvPr>
        </p:nvSpPr>
        <p:spPr/>
        <p:txBody>
          <a:bodyPr>
            <a:normAutofit lnSpcReduction="10000"/>
          </a:bodyPr>
          <a:lstStyle/>
          <a:p>
            <a:pPr marL="0" lvl="0" indent="0">
              <a:buNone/>
            </a:pPr>
            <a:r>
              <a:rPr dirty="0"/>
              <a:t>Average </a:t>
            </a:r>
            <a:r>
              <a:rPr dirty="0" err="1"/>
              <a:t>doomscrolling</a:t>
            </a:r>
            <a:r>
              <a:rPr dirty="0"/>
              <a:t> time for the sample: </a:t>
            </a:r>
            <a:r>
              <a:rPr b="1" dirty="0"/>
              <a:t>101</a:t>
            </a:r>
            <a:r>
              <a:rPr dirty="0"/>
              <a:t> minutes</a:t>
            </a:r>
          </a:p>
          <a:p>
            <a:pPr marL="0" lvl="0" indent="0">
              <a:buNone/>
            </a:pPr>
            <a:r>
              <a:rPr dirty="0"/>
              <a:t>Standard error: </a:t>
            </a:r>
            <a:r>
              <a:rPr b="1" dirty="0"/>
              <a:t>6.095</a:t>
            </a:r>
          </a:p>
          <a:p>
            <a:pPr marL="0" lvl="0" indent="0">
              <a:buNone/>
            </a:pPr>
            <a:r>
              <a:rPr dirty="0"/>
              <a:t>Critical </a:t>
            </a:r>
            <a:r>
              <a:rPr i="1" dirty="0"/>
              <a:t>t</a:t>
            </a:r>
            <a:r>
              <a:rPr dirty="0"/>
              <a:t> value: </a:t>
            </a:r>
            <a:r>
              <a:rPr b="1" dirty="0"/>
              <a:t>3.182</a:t>
            </a:r>
          </a:p>
          <a:p>
            <a:pPr marL="0" lvl="0" indent="0">
              <a:buNone/>
            </a:pPr>
            <a:r>
              <a:rPr dirty="0"/>
              <a:t>
CI Limits = mean</a:t>
            </a:r>
            <a:r>
              <a:rPr lang="en-GB" dirty="0"/>
              <a:t> ± </a:t>
            </a:r>
            <a:r>
              <a:rPr dirty="0"/>
              <a:t>3.182 </a:t>
            </a:r>
            <a:r>
              <a:rPr lang="en-GB" dirty="0"/>
              <a:t>x </a:t>
            </a:r>
            <a:r>
              <a:rPr dirty="0"/>
              <a:t>SE
CI Limits = 101 </a:t>
            </a:r>
            <a:r>
              <a:rPr lang="en-GB" dirty="0"/>
              <a:t>± </a:t>
            </a:r>
            <a:r>
              <a:rPr dirty="0"/>
              <a:t>3.182 </a:t>
            </a:r>
            <a:r>
              <a:rPr lang="en-GB" dirty="0"/>
              <a:t>x </a:t>
            </a:r>
            <a:r>
              <a:rPr dirty="0"/>
              <a:t>6.095</a:t>
            </a:r>
            <a:r>
              <a:rPr lang="en-GB" dirty="0"/>
              <a:t> </a:t>
            </a:r>
            <a:r>
              <a:rPr dirty="0"/>
              <a:t>
CI Limits = [81.606, 120.394]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i="1"/>
              <a:t>t</a:t>
            </a:r>
            <a:r>
              <a:t>-based confidence intervals</a:t>
            </a:r>
          </a:p>
        </p:txBody>
      </p:sp>
      <p:sp>
        <p:nvSpPr>
          <p:cNvPr id="4" name="Text Placeholder 3"/>
          <p:cNvSpPr>
            <a:spLocks noGrp="1"/>
          </p:cNvSpPr>
          <p:nvPr>
            <p:ph type="body" sz="half" idx="2"/>
          </p:nvPr>
        </p:nvSpPr>
        <p:spPr/>
        <p:txBody>
          <a:bodyPr/>
          <a:lstStyle/>
          <a:p>
            <a:pPr lvl="0"/>
            <a:r>
              <a:t>Compare the new confidence interval [81.61, 120.394] with the confidence interval we got using the value 1.96: [89.05, 112.95]. The new CI is wider!</a:t>
            </a:r>
          </a:p>
        </p:txBody>
      </p:sp>
      <p:pic>
        <p:nvPicPr>
          <p:cNvPr id="3" name="Picture 1" descr="lecture_03_files/figure-pptx/unnamed-chunk-29-1.png"/>
          <p:cNvPicPr>
            <a:picLocks noGrp="1" noChangeAspect="1"/>
          </p:cNvPicPr>
          <p:nvPr/>
        </p:nvPicPr>
        <p:blipFill>
          <a:blip r:embed="rId2"/>
          <a:stretch>
            <a:fillRect/>
          </a:stretch>
        </p:blipFill>
        <p:spPr bwMode="auto">
          <a:xfrm>
            <a:off x="3568700" y="1549400"/>
            <a:ext cx="5105400" cy="1701800"/>
          </a:xfrm>
          <a:prstGeom prst="rect">
            <a:avLst/>
          </a:prstGeom>
          <a:noFill/>
          <a:ln w="9525">
            <a:noFill/>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i="1"/>
              <a:t>t</a:t>
            </a:r>
            <a:r>
              <a:t>-based confidence intervals:</a:t>
            </a:r>
          </a:p>
        </p:txBody>
      </p:sp>
      <p:sp>
        <p:nvSpPr>
          <p:cNvPr id="3" name="Content Placeholder 2"/>
          <p:cNvSpPr>
            <a:spLocks noGrp="1"/>
          </p:cNvSpPr>
          <p:nvPr>
            <p:ph sz="half" idx="1"/>
          </p:nvPr>
        </p:nvSpPr>
        <p:spPr/>
        <p:txBody>
          <a:bodyPr>
            <a:normAutofit fontScale="92500"/>
          </a:bodyPr>
          <a:lstStyle/>
          <a:p>
            <a:pPr lvl="0"/>
            <a:r>
              <a:t>This is to be expected - we have a tiny sample (N = 4), so there is a lot of uncertainty around whether the estimate of 101 minutes is actually representative of the population.</a:t>
            </a:r>
          </a:p>
          <a:p>
            <a:pPr lvl="0"/>
            <a:r>
              <a:t>The larger the sample, the tighter the confidence intervals,. because the critical </a:t>
            </a:r>
            <a:r>
              <a:rPr i="1"/>
              <a:t>t</a:t>
            </a:r>
            <a:r>
              <a:t> gets smaller and smaller (note how </a:t>
            </a:r>
            <a:r>
              <a:rPr i="1"/>
              <a:t>t</a:t>
            </a:r>
            <a:r>
              <a:t> approaches 1.96 as the sample size (df) increases)</a:t>
            </a:r>
          </a:p>
        </p:txBody>
      </p:sp>
      <p:pic>
        <p:nvPicPr>
          <p:cNvPr id="4" name="Picture 1" descr="lecture_03_materials/images/image-851906981.png"/>
          <p:cNvPicPr>
            <a:picLocks noGrp="1" noChangeAspect="1"/>
          </p:cNvPicPr>
          <p:nvPr/>
        </p:nvPicPr>
        <p:blipFill>
          <a:blip r:embed="rId2"/>
          <a:stretch>
            <a:fillRect/>
          </a:stretch>
        </p:blipFill>
        <p:spPr bwMode="auto">
          <a:xfrm>
            <a:off x="4648200" y="1549400"/>
            <a:ext cx="4038600" cy="26797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Recap</a:t>
            </a:r>
          </a:p>
        </p:txBody>
      </p:sp>
      <p:sp>
        <p:nvSpPr>
          <p:cNvPr id="3" name="Content Placeholder 2"/>
          <p:cNvSpPr>
            <a:spLocks noGrp="1"/>
          </p:cNvSpPr>
          <p:nvPr>
            <p:ph idx="1"/>
          </p:nvPr>
        </p:nvSpPr>
        <p:spPr>
          <a:xfrm>
            <a:off x="0" y="1234018"/>
            <a:ext cx="8229600" cy="3394472"/>
          </a:xfrm>
        </p:spPr>
        <p:txBody>
          <a:bodyPr/>
          <a:lstStyle/>
          <a:p>
            <a:pPr marL="1270000" lvl="0" indent="0">
              <a:buNone/>
            </a:pPr>
            <a:r>
              <a:rPr sz="2000" b="1" dirty="0"/>
              <a:t>Key idea</a:t>
            </a:r>
          </a:p>
          <a:p>
            <a:pPr marL="1270000" lvl="0" indent="0">
              <a:buNone/>
            </a:pPr>
            <a:r>
              <a:rPr sz="2000" dirty="0"/>
              <a:t>Assuming a distribution of a particular shape, how common is a given value?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Confidence intervals across samples</a:t>
            </a:r>
          </a:p>
        </p:txBody>
      </p:sp>
      <p:sp>
        <p:nvSpPr>
          <p:cNvPr id="3" name="Text Placeholder 2"/>
          <p:cNvSpPr>
            <a:spLocks noGrp="1"/>
          </p:cNvSpPr>
          <p:nvPr>
            <p:ph type="body" idx="1"/>
          </p:nvPr>
        </p:nvSpPr>
        <p:spPr/>
        <p:txBody>
          <a:bodyPr>
            <a:normAutofit fontScale="40000" lnSpcReduction="20000"/>
          </a:bodyPr>
          <a:lstStyle/>
          <a:p>
            <a:pPr lvl="0"/>
            <a:r>
              <a:t>We take samples over and over again, compute the mean for each, and construct confidence intervals around that mean - 95% of them will contain the population value, the remaining 5% will not.</a:t>
            </a:r>
          </a:p>
          <a:p>
            <a:pPr lvl="0"/>
            <a:r>
              <a:t>This is known as an interval with 95% </a:t>
            </a:r>
            <a:r>
              <a:rPr i="1"/>
              <a:t>coverage</a:t>
            </a:r>
            <a:r>
              <a:t>. 95% is the most common value that we choose, but it can take on other values as well (e.g 50%, 90%, 99%).</a:t>
            </a:r>
          </a:p>
        </p:txBody>
      </p:sp>
      <p:pic>
        <p:nvPicPr>
          <p:cNvPr id="4" name="Picture 1" descr="lecture_03_files/figure-pptx/unnamed-chunk-31-1.png"/>
          <p:cNvPicPr>
            <a:picLocks noGrp="1" noChangeAspect="1"/>
          </p:cNvPicPr>
          <p:nvPr/>
        </p:nvPicPr>
        <p:blipFill>
          <a:blip r:embed="rId2"/>
          <a:stretch>
            <a:fillRect/>
          </a:stretch>
        </p:blipFill>
        <p:spPr bwMode="auto">
          <a:xfrm>
            <a:off x="457200" y="2095500"/>
            <a:ext cx="4038600" cy="2019300"/>
          </a:xfrm>
          <a:prstGeom prst="rect">
            <a:avLst/>
          </a:prstGeom>
          <a:noFill/>
          <a:ln w="9525">
            <a:noFill/>
            <a:headEnd/>
            <a:tailEnd/>
          </a:ln>
        </p:spPr>
      </p:pic>
      <p:pic>
        <p:nvPicPr>
          <p:cNvPr id="6" name="Picture 1" descr="lecture_03_files/figure-pptx/unnamed-chunk-33-1.png">
            <a:extLst>
              <a:ext uri="{FF2B5EF4-FFF2-40B4-BE49-F238E27FC236}">
                <a16:creationId xmlns:a16="http://schemas.microsoft.com/office/drawing/2014/main" id="{4C224B7B-325C-114F-B927-E75FAE6573A9}"/>
              </a:ext>
            </a:extLst>
          </p:cNvPr>
          <p:cNvPicPr>
            <a:picLocks noGrp="1" noChangeAspect="1"/>
          </p:cNvPicPr>
          <p:nvPr/>
        </p:nvPicPr>
        <p:blipFill>
          <a:blip r:embed="rId3"/>
          <a:stretch>
            <a:fillRect/>
          </a:stretch>
        </p:blipFill>
        <p:spPr bwMode="auto">
          <a:xfrm>
            <a:off x="5435600" y="1193800"/>
            <a:ext cx="2463800" cy="3390900"/>
          </a:xfrm>
          <a:prstGeom prst="rect">
            <a:avLst/>
          </a:prstGeom>
          <a:noFill/>
          <a:ln w="9525">
            <a:noFill/>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to interpret confidence intervals</a:t>
            </a:r>
          </a:p>
        </p:txBody>
      </p:sp>
      <p:sp>
        <p:nvSpPr>
          <p:cNvPr id="3" name="Content Placeholder 2"/>
          <p:cNvSpPr>
            <a:spLocks noGrp="1"/>
          </p:cNvSpPr>
          <p:nvPr>
            <p:ph sz="half" idx="1"/>
          </p:nvPr>
        </p:nvSpPr>
        <p:spPr/>
        <p:txBody>
          <a:bodyPr>
            <a:normAutofit fontScale="62500" lnSpcReduction="20000"/>
          </a:bodyPr>
          <a:lstStyle/>
          <a:p>
            <a:pPr marL="0" lvl="0" indent="0">
              <a:buNone/>
            </a:pPr>
            <a:r>
              <a:rPr dirty="0"/>
              <a:t>
The average </a:t>
            </a:r>
            <a:r>
              <a:rPr dirty="0" err="1"/>
              <a:t>doomscrolling</a:t>
            </a:r>
            <a:r>
              <a:rPr dirty="0"/>
              <a:t> time in our sample was</a:t>
            </a:r>
            <a:r>
              <a:rPr lang="en-GB" dirty="0"/>
              <a:t> </a:t>
            </a:r>
            <a:r>
              <a:rPr dirty="0"/>
              <a:t>101 minutes (SD = 12.19) 95% CI [81.61, 120.39]."
</a:t>
            </a:r>
          </a:p>
          <a:p>
            <a:pPr marL="1270000" lvl="0" indent="0">
              <a:buNone/>
            </a:pPr>
            <a:r>
              <a:rPr sz="2000" b="1" dirty="0"/>
              <a:t>Correct interpretation</a:t>
            </a:r>
          </a:p>
          <a:p>
            <a:pPr marL="1270000" lvl="0" indent="0">
              <a:buNone/>
            </a:pPr>
            <a:r>
              <a:rPr sz="2000" b="1" dirty="0"/>
              <a:t>ASSUMING THAT</a:t>
            </a:r>
            <a:r>
              <a:rPr sz="2000" dirty="0"/>
              <a:t> our sample is one of the 95% producing confidence intervals that contain the population value, then the population value for time spent </a:t>
            </a:r>
            <a:r>
              <a:rPr sz="2000" dirty="0" err="1"/>
              <a:t>doomscrolling</a:t>
            </a:r>
            <a:r>
              <a:rPr sz="2000" dirty="0"/>
              <a:t> per day falls somewhere between 81.61 and 120.39 minutes.</a:t>
            </a:r>
          </a:p>
          <a:p>
            <a:pPr marL="1270000" lvl="0" indent="0">
              <a:buNone/>
            </a:pPr>
            <a:r>
              <a:rPr sz="2000" b="1" dirty="0"/>
              <a:t>However…</a:t>
            </a:r>
          </a:p>
          <a:p>
            <a:pPr marL="1270000" lvl="0" indent="0">
              <a:buNone/>
            </a:pPr>
            <a:r>
              <a:rPr sz="2000" dirty="0"/>
              <a:t>There is no guarantee that the assumption above is correct! And we just have to live our lives not knowing…</a:t>
            </a:r>
          </a:p>
        </p:txBody>
      </p:sp>
      <p:pic>
        <p:nvPicPr>
          <p:cNvPr id="4" name="Picture 1" descr="lecture_03_files/figure-pptx/unnamed-chunk-33-1.png"/>
          <p:cNvPicPr>
            <a:picLocks noGrp="1" noChangeAspect="1"/>
          </p:cNvPicPr>
          <p:nvPr/>
        </p:nvPicPr>
        <p:blipFill>
          <a:blip r:embed="rId2"/>
          <a:stretch>
            <a:fillRect/>
          </a:stretch>
        </p:blipFill>
        <p:spPr bwMode="auto">
          <a:xfrm>
            <a:off x="5435600" y="1193800"/>
            <a:ext cx="2463800" cy="3390900"/>
          </a:xfrm>
          <a:prstGeom prst="rect">
            <a:avLst/>
          </a:prstGeom>
          <a:noFill/>
          <a:ln w="9525">
            <a:noFill/>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*not* to interpret confidence intervals</a:t>
            </a:r>
          </a:p>
        </p:txBody>
      </p:sp>
      <p:sp>
        <p:nvSpPr>
          <p:cNvPr id="3" name="Content Placeholder 2"/>
          <p:cNvSpPr>
            <a:spLocks noGrp="1"/>
          </p:cNvSpPr>
          <p:nvPr>
            <p:ph idx="1"/>
          </p:nvPr>
        </p:nvSpPr>
        <p:spPr/>
        <p:txBody>
          <a:bodyPr>
            <a:normAutofit fontScale="92500" lnSpcReduction="20000"/>
          </a:bodyPr>
          <a:lstStyle/>
          <a:p>
            <a:pPr marL="1270000" lvl="0" indent="0">
              <a:buNone/>
            </a:pPr>
            <a:r>
              <a:rPr sz="2000" b="1"/>
              <a:t>No:</a:t>
            </a:r>
          </a:p>
          <a:p>
            <a:pPr marL="1270000" lvl="0" indent="0">
              <a:buNone/>
            </a:pPr>
            <a:r>
              <a:rPr sz="2000"/>
              <a:t>“We can be 95% confident that the population value falls between 81.61 and 120.39.”</a:t>
            </a:r>
          </a:p>
          <a:p>
            <a:pPr lvl="0"/>
            <a:r>
              <a:t>“95%” in the name refers to coverage, not to how confident we’re feeling.</a:t>
            </a:r>
          </a:p>
          <a:p>
            <a:pPr marL="1270000" lvl="0" indent="0">
              <a:buNone/>
            </a:pPr>
            <a:r>
              <a:rPr sz="2000" b="1"/>
              <a:t>Also no:</a:t>
            </a:r>
          </a:p>
          <a:p>
            <a:pPr marL="1270000" lvl="0" indent="0">
              <a:buNone/>
            </a:pPr>
            <a:r>
              <a:rPr sz="2000"/>
              <a:t>“There is 95% probability that the population value falls between 81.61 and 120.39.”</a:t>
            </a:r>
          </a:p>
          <a:p>
            <a:pPr lvl="0"/>
            <a:r>
              <a:t>Think back to the “ladder” of confidence intervals - each of the intervals on that plot shows different limits. So the probability cannot be 95% for every single one of them.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to interpret confidence intervals</a:t>
            </a:r>
          </a:p>
        </p:txBody>
      </p:sp>
      <p:sp>
        <p:nvSpPr>
          <p:cNvPr id="3" name="Content Placeholder 2"/>
          <p:cNvSpPr>
            <a:spLocks noGrp="1"/>
          </p:cNvSpPr>
          <p:nvPr>
            <p:ph idx="1"/>
          </p:nvPr>
        </p:nvSpPr>
        <p:spPr/>
        <p:txBody>
          <a:bodyPr>
            <a:normAutofit fontScale="92500" lnSpcReduction="10000"/>
          </a:bodyPr>
          <a:lstStyle/>
          <a:p>
            <a:pPr marL="1270000" lvl="0" indent="0">
              <a:buNone/>
            </a:pPr>
            <a:r>
              <a:rPr sz="2000" b="1"/>
              <a:t>Correct interpretation</a:t>
            </a:r>
          </a:p>
          <a:p>
            <a:pPr marL="1270000" lvl="0" indent="0">
              <a:buNone/>
            </a:pPr>
            <a:r>
              <a:rPr sz="2000" b="1"/>
              <a:t>ASSUMING THAT</a:t>
            </a:r>
            <a:r>
              <a:rPr sz="2000"/>
              <a:t> our sample is one of the 95% producing confidence intervals that contain the population value, then the population value for time spent doomscrolling per day falls somewhere between 81.61 and 120.39 minutes.</a:t>
            </a:r>
          </a:p>
          <a:p>
            <a:pPr marL="1270000" lvl="0" indent="0">
              <a:buNone/>
            </a:pPr>
            <a:r>
              <a:rPr sz="2000" b="1"/>
              <a:t>More general correct interpretation</a:t>
            </a:r>
          </a:p>
          <a:p>
            <a:pPr marL="1270000" lvl="0" indent="0">
              <a:buNone/>
            </a:pPr>
            <a:r>
              <a:rPr sz="2000" b="1"/>
              <a:t>ASSUMING THAT</a:t>
            </a:r>
            <a:r>
              <a:rPr sz="2000"/>
              <a:t> our sample is one of the 95% producing confidence intervals that contain the population value, then the population value for the estimate of interest falls somewhere between the lower limit the upper limit of the interval we’ve computed for our sample.</a:t>
            </a:r>
          </a:p>
          <a:p>
            <a:pPr marL="0" lvl="0" indent="0">
              <a:buNone/>
            </a:pPr>
            <a:r>
              <a:t>Memorise and practice!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bigger picture…</a:t>
            </a:r>
          </a:p>
        </p:txBody>
      </p:sp>
      <p:sp>
        <p:nvSpPr>
          <p:cNvPr id="3" name="Content Placeholder 2"/>
          <p:cNvSpPr>
            <a:spLocks noGrp="1"/>
          </p:cNvSpPr>
          <p:nvPr>
            <p:ph sz="half" idx="1"/>
          </p:nvPr>
        </p:nvSpPr>
        <p:spPr/>
        <p:txBody>
          <a:bodyPr>
            <a:normAutofit fontScale="92500" lnSpcReduction="10000"/>
          </a:bodyPr>
          <a:lstStyle/>
          <a:p>
            <a:pPr lvl="0"/>
            <a:r>
              <a:t>When interpreting estimates and confidence intervals for your sample - always consider them as just one of many different possible estimates</a:t>
            </a:r>
          </a:p>
          <a:p>
            <a:pPr lvl="0"/>
            <a:r>
              <a:t>This is why replication is important in science - our sample could easily be the one that misses the population value</a:t>
            </a:r>
          </a:p>
          <a:p>
            <a:pPr lvl="0"/>
            <a:r>
              <a:t>Always be vary of studies placing too much certainty on a single finding</a:t>
            </a:r>
          </a:p>
        </p:txBody>
      </p:sp>
      <p:pic>
        <p:nvPicPr>
          <p:cNvPr id="4" name="Picture 1" descr="lecture_03_files/figure-pptx/unnamed-chunk-34-1.png"/>
          <p:cNvPicPr>
            <a:picLocks noGrp="1" noChangeAspect="1"/>
          </p:cNvPicPr>
          <p:nvPr/>
        </p:nvPicPr>
        <p:blipFill>
          <a:blip r:embed="rId2"/>
          <a:stretch>
            <a:fillRect/>
          </a:stretch>
        </p:blipFill>
        <p:spPr bwMode="auto">
          <a:xfrm>
            <a:off x="5765800" y="1193800"/>
            <a:ext cx="1803400" cy="3390900"/>
          </a:xfrm>
          <a:prstGeom prst="rect">
            <a:avLst/>
          </a:prstGeom>
          <a:noFill/>
          <a:ln w="9525">
            <a:noFill/>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pPr lvl="0"/>
                <a:r>
                  <a:rPr dirty="0"/>
                  <a:t>We want to estimate some </a:t>
                </a:r>
                <a:r>
                  <a:rPr b="1" dirty="0"/>
                  <a:t>population value</a:t>
                </a:r>
                <a:r>
                  <a:rPr dirty="0"/>
                  <a:t> (e.g. some average value - a mean)</a:t>
                </a:r>
              </a:p>
              <a:p>
                <a:pPr lvl="0"/>
                <a:r>
                  <a:rPr b="1" dirty="0"/>
                  <a:t>Confidence intervals</a:t>
                </a:r>
                <a:r>
                  <a:rPr dirty="0"/>
                  <a:t> help us quantify uncertainty around that estimate</a:t>
                </a:r>
              </a:p>
              <a:p>
                <a:pPr lvl="0"/>
                <a:r>
                  <a:rPr dirty="0"/>
                  <a:t>To construct a confidence interval, we use the </a:t>
                </a:r>
                <a:r>
                  <a:rPr b="1" dirty="0"/>
                  <a:t>standard error</a:t>
                </a:r>
                <a:r>
                  <a:rPr dirty="0"/>
                  <a:t> which we can estimate as: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𝑆𝐸</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𝜎</m:t>
                          </m:r>
                        </m:num>
                        <m:den>
                          <m:rad>
                            <m:radPr>
                              <m:ctrlPr>
                                <a:rPr i="1">
                                  <a:latin typeface="Cambria Math" panose="02040503050406030204" pitchFamily="18" charset="0"/>
                                </a:rPr>
                              </m:ctrlPr>
                            </m:radPr>
                            <m:deg/>
                            <m:e>
                              <m:r>
                                <a:rPr>
                                  <a:latin typeface="Cambria Math" panose="02040503050406030204" pitchFamily="18" charset="0"/>
                                </a:rPr>
                                <m:t>𝑁</m:t>
                              </m:r>
                            </m:e>
                          </m:rad>
                        </m:den>
                      </m:f>
                    </m:oMath>
                  </m:oMathPara>
                </a14:m>
                <a:endParaRPr dirty="0"/>
              </a:p>
              <a:p>
                <a:pPr lvl="0"/>
                <a:r>
                  <a:rPr b="1" dirty="0"/>
                  <a:t>Lower and upper limits</a:t>
                </a:r>
                <a:r>
                  <a:rPr dirty="0"/>
                  <a:t> of a 95% confidence interval can be estimated as (replacing 1.96 with critical </a:t>
                </a:r>
                <a:r>
                  <a:rPr i="1" dirty="0"/>
                  <a:t>t</a:t>
                </a:r>
                <a:r>
                  <a:rPr dirty="0"/>
                  <a:t> for small samples):</a:t>
                </a:r>
              </a:p>
              <a:p>
                <a:pPr marL="0" lvl="0" indent="0">
                  <a:buNone/>
                </a:pPr>
                <a:r>
                  <a:rPr dirty="0"/>
                  <a:t>
CI</a:t>
                </a:r>
                <a:r>
                  <a:rPr lang="en-GB" dirty="0"/>
                  <a:t> </a:t>
                </a:r>
                <a:r>
                  <a:rPr dirty="0"/>
                  <a:t>limits = mean  </a:t>
                </a:r>
                <a:r>
                  <a:rPr lang="en-GB" dirty="0"/>
                  <a:t>±  </a:t>
                </a:r>
                <a:r>
                  <a:rPr dirty="0"/>
                  <a:t>(1.96 </a:t>
                </a:r>
                <a:r>
                  <a:rPr lang="en-GB" dirty="0"/>
                  <a:t>x </a:t>
                </a:r>
                <a:r>
                  <a:rPr dirty="0"/>
                  <a:t>SE) 
</a:t>
                </a:r>
              </a:p>
              <a:p>
                <a:pPr lvl="0"/>
                <a:r>
                  <a:rPr dirty="0"/>
                  <a:t>When sampling repeatedly, </a:t>
                </a:r>
                <a:r>
                  <a:rPr b="1" dirty="0"/>
                  <a:t>95% of samples</a:t>
                </a:r>
                <a:r>
                  <a:rPr dirty="0"/>
                  <a:t> produce confidence intervals that contain the true population value. We don’t know if our sample is one of them - we only (rightly or wrongly) assume that it does.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2239" r="-926"/>
                </a:stretch>
              </a:blipFill>
            </p:spPr>
            <p:txBody>
              <a:bodyPr/>
              <a:lstStyle/>
              <a:p>
                <a:r>
                  <a:rPr 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Next week:</a:t>
            </a:r>
          </a:p>
        </p:txBody>
      </p:sp>
      <p:sp>
        <p:nvSpPr>
          <p:cNvPr id="3" name="Content Placeholder 2"/>
          <p:cNvSpPr>
            <a:spLocks noGrp="1"/>
          </p:cNvSpPr>
          <p:nvPr>
            <p:ph idx="1"/>
          </p:nvPr>
        </p:nvSpPr>
        <p:spPr/>
        <p:txBody>
          <a:bodyPr/>
          <a:lstStyle/>
          <a:p>
            <a:pPr marL="0" lvl="0" indent="0">
              <a:buNone/>
            </a:pPr>
            <a:r>
              <a:t>Putting it all into practice:</a:t>
            </a:r>
          </a:p>
          <a:p>
            <a:pPr lvl="0"/>
            <a:r>
              <a:t>Research questions</a:t>
            </a:r>
          </a:p>
          <a:p>
            <a:pPr lvl="0"/>
            <a:r>
              <a:t>Good and lss good hypotheses</a:t>
            </a:r>
          </a:p>
          <a:p>
            <a:pPr lvl="0"/>
            <a:r>
              <a:t>Testing hypotheses with </a:t>
            </a:r>
            <a:r>
              <a:rPr b="1"/>
              <a:t>Null Hypothesis Significance Testing</a:t>
            </a:r>
          </a:p>
          <a:p>
            <a:pPr lvl="0"/>
            <a:r>
              <a:t>A disappointing answer to why we’re so obsessed with the value 95%.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References</a:t>
            </a:r>
          </a:p>
        </p:txBody>
      </p:sp>
      <p:sp>
        <p:nvSpPr>
          <p:cNvPr id="3" name="Content Placeholder 2"/>
          <p:cNvSpPr>
            <a:spLocks noGrp="1"/>
          </p:cNvSpPr>
          <p:nvPr>
            <p:ph idx="1"/>
          </p:nvPr>
        </p:nvSpPr>
        <p:spPr/>
        <p:txBody>
          <a:bodyPr/>
          <a:lstStyle/>
          <a:p>
            <a:pPr marL="0" lvl="0" indent="0">
              <a:buNone/>
            </a:pPr>
            <a:r>
              <a:t>Sharma, Bhakti, Susanna S. Lee, and Benjamin K. Johnson. 2022. “The Dark at the End of the Tunnel: Doomscrolling on Social Media Newsfeeds.” </a:t>
            </a:r>
            <a:r>
              <a:rPr i="1"/>
              <a:t>Technology, Mind, and Behavior</a:t>
            </a:r>
            <a:r>
              <a:t> 3 (1). </a:t>
            </a:r>
            <a:r>
              <a:rPr>
                <a:hlinkClick r:id="rId2"/>
              </a:rPr>
              <a:t>https://doi.org/10.1037/tmb0000059</a:t>
            </a:r>
            <a: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t>E.g. is an individual who attends 57 social events per year unusual?</a:t>
            </a:r>
          </a:p>
          <a:p>
            <a:pPr lvl="1"/>
            <a:r>
              <a:t>In a normal distribution with </a:t>
            </a:r>
            <a:r>
              <a:rPr i="1"/>
              <a:t>M</a:t>
            </a:r>
            <a:r>
              <a:t> = 127 (social events attended per year) and </a:t>
            </a:r>
            <a:r>
              <a:rPr i="1"/>
              <a:t>SD</a:t>
            </a:r>
            <a:r>
              <a:t> = 40, only 4 % of people attend less than 57 events per year.</a:t>
            </a:r>
          </a:p>
        </p:txBody>
      </p:sp>
      <p:pic>
        <p:nvPicPr>
          <p:cNvPr id="2" name="Picture 1">
            <a:extLst>
              <a:ext uri="{FF2B5EF4-FFF2-40B4-BE49-F238E27FC236}">
                <a16:creationId xmlns:a16="http://schemas.microsoft.com/office/drawing/2014/main" id="{555DE0DD-4D7E-FB49-AD1F-52B2EB094C89}"/>
              </a:ext>
            </a:extLst>
          </p:cNvPr>
          <p:cNvPicPr>
            <a:picLocks noChangeAspect="1"/>
          </p:cNvPicPr>
          <p:nvPr/>
        </p:nvPicPr>
        <p:blipFill>
          <a:blip r:embed="rId2"/>
          <a:stretch>
            <a:fillRect/>
          </a:stretch>
        </p:blipFill>
        <p:spPr>
          <a:xfrm>
            <a:off x="4495800" y="1047750"/>
            <a:ext cx="4443271" cy="2813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Recap</a:t>
            </a:r>
          </a:p>
        </p:txBody>
      </p:sp>
      <p:sp>
        <p:nvSpPr>
          <p:cNvPr id="3" name="Content Placeholder 2"/>
          <p:cNvSpPr>
            <a:spLocks noGrp="1"/>
          </p:cNvSpPr>
          <p:nvPr>
            <p:ph idx="1"/>
          </p:nvPr>
        </p:nvSpPr>
        <p:spPr>
          <a:xfrm>
            <a:off x="127000" y="1225551"/>
            <a:ext cx="8229600" cy="3394472"/>
          </a:xfrm>
        </p:spPr>
        <p:txBody>
          <a:bodyPr/>
          <a:lstStyle/>
          <a:p>
            <a:pPr marL="1270000" lvl="0" indent="0">
              <a:buNone/>
            </a:pPr>
            <a:r>
              <a:rPr sz="2000" b="1" dirty="0"/>
              <a:t>Key idea</a:t>
            </a:r>
          </a:p>
          <a:p>
            <a:pPr marL="1270000" lvl="0" indent="0">
              <a:buNone/>
            </a:pPr>
            <a:r>
              <a:rPr sz="2000" dirty="0"/>
              <a:t>Assuming a distribution of a particular shape, is the value we’re interested in above or below a specific cut-off point?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lnSpcReduction="10000"/>
          </a:bodyPr>
          <a:lstStyle/>
          <a:p>
            <a:pPr lvl="0"/>
            <a:r>
              <a:t>E.g. is an individual who attends 190 social events per year among the top 10% of event-goers?</a:t>
            </a:r>
          </a:p>
          <a:p>
            <a:pPr lvl="1"/>
            <a:r>
              <a:t>In a normal distribution with </a:t>
            </a:r>
            <a:r>
              <a:rPr i="1"/>
              <a:t>M</a:t>
            </a:r>
            <a:r>
              <a:t> = 127 (social events attended per year) and </a:t>
            </a:r>
            <a:r>
              <a:rPr i="1"/>
              <a:t>SD</a:t>
            </a:r>
            <a:r>
              <a:t> = 40, an individual would have to attend 76 events or more to be in the top 10% of event goers.</a:t>
            </a:r>
          </a:p>
          <a:p>
            <a:pPr lvl="1"/>
            <a:r>
              <a:t>Therefore a person who attends 190 events is in the top 10%.</a:t>
            </a:r>
          </a:p>
        </p:txBody>
      </p:sp>
      <p:pic>
        <p:nvPicPr>
          <p:cNvPr id="2" name="Picture 1">
            <a:extLst>
              <a:ext uri="{FF2B5EF4-FFF2-40B4-BE49-F238E27FC236}">
                <a16:creationId xmlns:a16="http://schemas.microsoft.com/office/drawing/2014/main" id="{54EA1B76-749B-D44A-BA60-2D3AD005BF61}"/>
              </a:ext>
            </a:extLst>
          </p:cNvPr>
          <p:cNvPicPr>
            <a:picLocks noChangeAspect="1"/>
          </p:cNvPicPr>
          <p:nvPr/>
        </p:nvPicPr>
        <p:blipFill>
          <a:blip r:embed="rId2"/>
          <a:stretch>
            <a:fillRect/>
          </a:stretch>
        </p:blipFill>
        <p:spPr>
          <a:xfrm>
            <a:off x="4572000" y="1200151"/>
            <a:ext cx="4040553" cy="2571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Let’s practice (1)</a:t>
            </a:r>
          </a:p>
        </p:txBody>
      </p:sp>
      <p:sp>
        <p:nvSpPr>
          <p:cNvPr id="4" name="Text Placeholder 3"/>
          <p:cNvSpPr>
            <a:spLocks noGrp="1"/>
          </p:cNvSpPr>
          <p:nvPr>
            <p:ph type="body" sz="half" idx="2"/>
          </p:nvPr>
        </p:nvSpPr>
        <p:spPr/>
        <p:txBody>
          <a:bodyPr/>
          <a:lstStyle/>
          <a:p>
            <a:pPr marL="0" lvl="0" indent="0">
              <a:buNone/>
            </a:pPr>
            <a:r>
              <a:rPr b="1"/>
              <a:t>Example 1:</a:t>
            </a:r>
            <a:r>
              <a:t> Average individual drinks 730 cups of coffee per year. John drinks 1100 cups of coffee per year. Is John in top 5% of the distribution (shaded)?</a:t>
            </a:r>
          </a:p>
        </p:txBody>
      </p:sp>
      <p:pic>
        <p:nvPicPr>
          <p:cNvPr id="3" name="Picture 1" descr="lecture_03_files/figure-pptx/unnamed-chunk-7-1.png"/>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2290</Words>
  <Application>Microsoft Macintosh PowerPoint</Application>
  <PresentationFormat>On-screen Show (16:9)</PresentationFormat>
  <Paragraphs>210</Paragraphs>
  <Slides>57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Cambria Math</vt:lpstr>
      <vt:lpstr>Courier</vt:lpstr>
      <vt:lpstr>Office Theme</vt:lpstr>
      <vt:lpstr>PowerPoint Presentation</vt:lpstr>
      <vt:lpstr>Today…</vt:lpstr>
      <vt:lpstr>Recap of sampling</vt:lpstr>
      <vt:lpstr>Recap</vt:lpstr>
      <vt:lpstr>Recap</vt:lpstr>
      <vt:lpstr>PowerPoint Presentation</vt:lpstr>
      <vt:lpstr>Recap</vt:lpstr>
      <vt:lpstr>PowerPoint Presentation</vt:lpstr>
      <vt:lpstr>Let’s practice (1)</vt:lpstr>
      <vt:lpstr>Let’s practice (1)</vt:lpstr>
      <vt:lpstr>Let’s practice (2)</vt:lpstr>
      <vt:lpstr>Let’s practice (2)</vt:lpstr>
      <vt:lpstr>Roadmap!</vt:lpstr>
      <vt:lpstr>Uncertainty in estimation</vt:lpstr>
      <vt:lpstr>Population distribution is often unknown</vt:lpstr>
      <vt:lpstr>Population distribution is often unknown</vt:lpstr>
      <vt:lpstr>Sampling from populations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Sampling distributions</vt:lpstr>
      <vt:lpstr>Central Limit Theorem revisited</vt:lpstr>
      <vt:lpstr>Standard error</vt:lpstr>
      <vt:lpstr>Normal distribution - what we already know</vt:lpstr>
      <vt:lpstr>Normal sampling distribution</vt:lpstr>
      <vt:lpstr>Normal sampling distribution</vt:lpstr>
      <vt:lpstr>Normal sampling distribution</vt:lpstr>
      <vt:lpstr>Standard error</vt:lpstr>
      <vt:lpstr>Standard error</vt:lpstr>
      <vt:lpstr>Estimating the standard error from the sample</vt:lpstr>
      <vt:lpstr>Estimating the standard error from the sample</vt:lpstr>
      <vt:lpstr>Estimating the standard error from the sample</vt:lpstr>
      <vt:lpstr>Confidence intervals</vt:lpstr>
      <vt:lpstr>Confidence intervals</vt:lpstr>
      <vt:lpstr>PowerPoint Presentation</vt:lpstr>
      <vt:lpstr>Confidence intervals for small samples</vt:lpstr>
      <vt:lpstr>PowerPoint Presentation</vt:lpstr>
      <vt:lpstr>The t-distribution</vt:lpstr>
      <vt:lpstr>The t-distribution</vt:lpstr>
      <vt:lpstr>t-based confidence intervals:</vt:lpstr>
      <vt:lpstr>t-based confidence intervals</vt:lpstr>
      <vt:lpstr>t-based confidence intervals:</vt:lpstr>
      <vt:lpstr>Confidence intervals across samples</vt:lpstr>
      <vt:lpstr>How to interpret confidence intervals</vt:lpstr>
      <vt:lpstr>How *not* to interpret confidence intervals</vt:lpstr>
      <vt:lpstr>How to interpret confidence intervals</vt:lpstr>
      <vt:lpstr>The bigger picture…</vt:lpstr>
      <vt:lpstr>Summary</vt:lpstr>
      <vt:lpstr>Next week:</vt:lpstr>
      <vt:lpstr>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Uncertainty,standard errors andconfidence intervals</dc:title>
  <dc:creator>Martina Sladekova</dc:creator>
  <cp:keywords/>
  <cp:lastModifiedBy>Martina Sladekova</cp:lastModifiedBy>
  <cp:revision>1</cp:revision>
  <dcterms:created xsi:type="dcterms:W3CDTF">2024-02-13T17:04:13Z</dcterms:created>
  <dcterms:modified xsi:type="dcterms:W3CDTF">2024-02-13T17:14:07Z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lecture_03_materials/css/references.bib</vt:lpwstr>
  </property>
  <property fmtid="{D5CDD505-2E9C-101B-9397-08002B2CF9AE}" pid="5" name="by-author">
    <vt:lpwstr/>
  </property>
  <property fmtid="{D5CDD505-2E9C-101B-9397-08002B2CF9AE}" pid="6" name="editor">
    <vt:lpwstr>visual</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itle-slide-attributes">
    <vt:lpwstr/>
  </property>
  <property fmtid="{D5CDD505-2E9C-101B-9397-08002B2CF9AE}" pid="12" name="toc-title">
    <vt:lpwstr>Table of contents</vt:lpwstr>
  </property>
</Properties>
</file>